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70" r:id="rId4"/>
    <p:sldId id="271" r:id="rId5"/>
    <p:sldId id="272" r:id="rId6"/>
    <p:sldId id="273" r:id="rId7"/>
    <p:sldId id="274" r:id="rId8"/>
    <p:sldId id="275" r:id="rId9"/>
    <p:sldId id="276" r:id="rId10"/>
    <p:sldId id="277" r:id="rId11"/>
    <p:sldId id="278" r:id="rId12"/>
    <p:sldId id="279" r:id="rId13"/>
    <p:sldId id="266"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Perpetua" panose="020B0604020202020204" charset="0"/>
      <p:regular r:id="rId19"/>
      <p:bold r:id="rId20"/>
      <p:italic r:id="rId21"/>
      <p:boldItalic r:id="rId22"/>
    </p:embeddedFont>
    <p:embeddedFont>
      <p:font typeface="Hello" panose="020B0604020202020204" charset="0"/>
      <p:regular r:id="rId23"/>
    </p:embeddedFon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Keep on Truckin" panose="020B0604020202020204" charset="0"/>
      <p:regular r:id="rId30"/>
    </p:embeddedFont>
    <p:embeddedFont>
      <p:font typeface="BubbleGum" panose="020B0604020202020204"/>
      <p:regular r:id="rId31"/>
    </p:embeddedFont>
    <p:embeddedFont>
      <p:font typeface="Cute Notes" panose="020B0604020202020204" charset="0"/>
      <p:regular r:id="rId32"/>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9ECEF"/>
    <a:srgbClr val="DEE2E6"/>
    <a:srgbClr val="CED4DA"/>
    <a:srgbClr val="6C757D"/>
    <a:srgbClr val="CCCCCC"/>
    <a:srgbClr val="7F7F7F"/>
    <a:srgbClr val="A5A5A5"/>
    <a:srgbClr val="ADB5BD"/>
    <a:srgbClr val="F8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660" y="13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9309-1FDF-4B3F-A0B3-A73FDE36D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D571E575-DE9F-4CE2-A0EC-F8C2DE6C2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75889653-53BD-4515-9794-5F2FC37D3274}"/>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BCB24E69-F152-494E-BD0A-2035753A507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2BAD617-907E-4782-955E-72A107E09F75}"/>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1559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CF8E-524C-4A1A-A526-1C51BEEA4EDE}"/>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DCCCE1F7-2B5C-4A79-97F8-F21C3D2264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3F3496E1-9907-4B17-8C7D-CD29B6B21B2F}"/>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5DE149FA-BA39-4043-95AD-F3E27932F634}"/>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7F5420C-BE61-44CF-AB4C-7DC7017549AA}"/>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22422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79B8-609A-4F2E-9AB8-AD315571E3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9BA90C16-6C97-49E5-BB1D-C1D85C0F61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149E6D-CFC2-490C-A1B0-9E56203B7345}"/>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55E19B8F-D1A2-443A-B7A0-F5960A3F5DA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BB0B6F2E-E5A9-46EB-A779-AFE77E81429A}"/>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60416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BD45-0631-4E17-9F4B-1CB90C3B4E06}"/>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80D26357-05A8-47B8-956A-530AA49A24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6F5E9285-69EE-45B8-B8D2-525819608974}"/>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35E7B0AA-AB7B-46A9-8F4D-3012C374467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EAB8EC4-916E-4668-AD2B-F2D661898F7F}"/>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97336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C158-261A-40F3-B9E0-AE807AF75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5CB0FE37-6439-48A9-BB5C-C05EF0698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89E41A-0EC8-4C1F-9CFE-95521E725E79}"/>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C26F5E07-6976-4B0A-A18D-B35F5D04029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E711DEF1-386C-472E-A054-DEE0FD399FCD}"/>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82812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F38F-2AFC-47F4-A078-34AA7CE59AD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929071E6-ED3B-4E2A-A67A-D06D1C705C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44D7D224-0E38-4180-81E5-862992009D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3B028A5B-3EC3-4357-8206-F31EA946A23C}"/>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6" name="Footer Placeholder 5">
            <a:extLst>
              <a:ext uri="{FF2B5EF4-FFF2-40B4-BE49-F238E27FC236}">
                <a16:creationId xmlns:a16="http://schemas.microsoft.com/office/drawing/2014/main" id="{F4CCCE0A-5D4A-45D7-8FB2-EA617C45788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8B459C8-7512-4918-86A0-C8BC9297FF0D}"/>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70697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95A4-D028-472A-8DED-A98F09E62D02}"/>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57573A25-6E9F-4C3C-B2E0-55E4A6CEB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63FCB9-D7E1-44BA-9759-BC1996CE09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0E361C9C-9F24-4379-A90B-49921CF7A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797C6C-031A-4AB3-80E5-A1551E3FE9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16294186-9386-4E7D-9A20-7682204CBBC2}"/>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8" name="Footer Placeholder 7">
            <a:extLst>
              <a:ext uri="{FF2B5EF4-FFF2-40B4-BE49-F238E27FC236}">
                <a16:creationId xmlns:a16="http://schemas.microsoft.com/office/drawing/2014/main" id="{EE780AAE-8D73-4D00-9714-DC663359A9EC}"/>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B3DC5DE4-FECC-4903-8648-569A670CEA2B}"/>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278055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29AE-38EF-4585-97EF-481861829B83}"/>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6B5F5362-30C5-438C-B390-78631FD285C4}"/>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4" name="Footer Placeholder 3">
            <a:extLst>
              <a:ext uri="{FF2B5EF4-FFF2-40B4-BE49-F238E27FC236}">
                <a16:creationId xmlns:a16="http://schemas.microsoft.com/office/drawing/2014/main" id="{F183A1CE-9C26-4352-A141-B095A8317B35}"/>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1F7CF799-C429-4162-8D91-5D3112025E11}"/>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185384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A5413-26A3-4575-8A13-F1DD822B2EC8}"/>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3" name="Footer Placeholder 2">
            <a:extLst>
              <a:ext uri="{FF2B5EF4-FFF2-40B4-BE49-F238E27FC236}">
                <a16:creationId xmlns:a16="http://schemas.microsoft.com/office/drawing/2014/main" id="{B8F50826-D920-4A6E-A3E4-7356707A548A}"/>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5673F01B-4A85-48A4-B9CC-F2768AA6BDA7}"/>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405739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8E3D-28F6-4DEB-8511-333096E53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B00AB199-F232-41DA-9720-A65F9894D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5A5BB014-4DDA-40CE-8C86-308930629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29FAF4-BDBD-4765-945D-8AB1F9DD6A38}"/>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6" name="Footer Placeholder 5">
            <a:extLst>
              <a:ext uri="{FF2B5EF4-FFF2-40B4-BE49-F238E27FC236}">
                <a16:creationId xmlns:a16="http://schemas.microsoft.com/office/drawing/2014/main" id="{BA84BEED-667F-4ACE-8D60-898D34DDCC0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26EE4645-F348-4D84-9B3B-E5E7D775875D}"/>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87171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B1D9-A797-489E-8D77-C089833F1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2181D22F-A763-4A7D-A41F-3CEE9AFCD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B4E495AD-3F75-495F-8DF9-1FCDC8F81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A09C04-419F-44E1-84F8-F0BC56F262F8}"/>
              </a:ext>
            </a:extLst>
          </p:cNvPr>
          <p:cNvSpPr>
            <a:spLocks noGrp="1"/>
          </p:cNvSpPr>
          <p:nvPr>
            <p:ph type="dt" sz="half" idx="10"/>
          </p:nvPr>
        </p:nvSpPr>
        <p:spPr/>
        <p:txBody>
          <a:bodyPr/>
          <a:lstStyle/>
          <a:p>
            <a:fld id="{41045047-7D3F-499E-BEDA-CFC526736A1C}" type="datetimeFigureOut">
              <a:rPr lang="id-ID" smtClean="0"/>
              <a:t>01/08/2024</a:t>
            </a:fld>
            <a:endParaRPr lang="id-ID"/>
          </a:p>
        </p:txBody>
      </p:sp>
      <p:sp>
        <p:nvSpPr>
          <p:cNvPr id="6" name="Footer Placeholder 5">
            <a:extLst>
              <a:ext uri="{FF2B5EF4-FFF2-40B4-BE49-F238E27FC236}">
                <a16:creationId xmlns:a16="http://schemas.microsoft.com/office/drawing/2014/main" id="{A705B256-4A08-4683-A3A7-A100296890F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97BE1F2-1E80-479A-B030-40C067D3A63E}"/>
              </a:ext>
            </a:extLst>
          </p:cNvPr>
          <p:cNvSpPr>
            <a:spLocks noGrp="1"/>
          </p:cNvSpPr>
          <p:nvPr>
            <p:ph type="sldNum" sz="quarter" idx="12"/>
          </p:nvPr>
        </p:nvSpPr>
        <p:spPr/>
        <p:txBody>
          <a:bodyPr/>
          <a:lstStyle/>
          <a:p>
            <a:fld id="{551DA871-E9B1-4F56-B8BE-B52955244ADE}" type="slidenum">
              <a:rPr lang="id-ID" smtClean="0"/>
              <a:t>‹#›</a:t>
            </a:fld>
            <a:endParaRPr lang="id-ID"/>
          </a:p>
        </p:txBody>
      </p:sp>
    </p:spTree>
    <p:extLst>
      <p:ext uri="{BB962C8B-B14F-4D97-AF65-F5344CB8AC3E}">
        <p14:creationId xmlns:p14="http://schemas.microsoft.com/office/powerpoint/2010/main" val="336555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7C9E6-8DBD-4902-9383-859493009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4BBC07A6-1947-4183-B5B5-ED8A47805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51E183B-BEE1-4603-9309-CD4A76D1B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45047-7D3F-499E-BEDA-CFC526736A1C}" type="datetimeFigureOut">
              <a:rPr lang="id-ID" smtClean="0"/>
              <a:t>01/08/2024</a:t>
            </a:fld>
            <a:endParaRPr lang="id-ID"/>
          </a:p>
        </p:txBody>
      </p:sp>
      <p:sp>
        <p:nvSpPr>
          <p:cNvPr id="5" name="Footer Placeholder 4">
            <a:extLst>
              <a:ext uri="{FF2B5EF4-FFF2-40B4-BE49-F238E27FC236}">
                <a16:creationId xmlns:a16="http://schemas.microsoft.com/office/drawing/2014/main" id="{E99F1A96-5F05-45A6-8BCF-0E352D2B8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B7B2A41B-734A-4A9E-825F-62466C45F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A871-E9B1-4F56-B8BE-B52955244ADE}" type="slidenum">
              <a:rPr lang="id-ID" smtClean="0"/>
              <a:t>‹#›</a:t>
            </a:fld>
            <a:endParaRPr lang="id-ID"/>
          </a:p>
        </p:txBody>
      </p:sp>
    </p:spTree>
    <p:extLst>
      <p:ext uri="{BB962C8B-B14F-4D97-AF65-F5344CB8AC3E}">
        <p14:creationId xmlns:p14="http://schemas.microsoft.com/office/powerpoint/2010/main" val="54010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24001" y="-850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1</a:t>
              </a: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24000" y="-20884"/>
            <a:ext cx="12192001" cy="6852380"/>
            <a:chOff x="-12000" y="-41095"/>
            <a:chExt cx="12192001"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1" y="-66382"/>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24001" y="-123169"/>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bg1"/>
                  </a:solidFill>
                  <a:latin typeface="BubbleGum" panose="00000400000000000000" pitchFamily="2" charset="0"/>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24001" y="-123169"/>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24001" y="-20884"/>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0" y="-21486"/>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13" name="Group 12">
            <a:extLst>
              <a:ext uri="{FF2B5EF4-FFF2-40B4-BE49-F238E27FC236}">
                <a16:creationId xmlns:a16="http://schemas.microsoft.com/office/drawing/2014/main" id="{9EDEAC4F-290F-49E2-A808-57C20F68E138}"/>
              </a:ext>
            </a:extLst>
          </p:cNvPr>
          <p:cNvGrpSpPr/>
          <p:nvPr/>
        </p:nvGrpSpPr>
        <p:grpSpPr>
          <a:xfrm>
            <a:off x="2598927" y="2149790"/>
            <a:ext cx="6911788" cy="1871579"/>
            <a:chOff x="2884393" y="1501992"/>
            <a:chExt cx="6911788" cy="1871579"/>
          </a:xfrm>
        </p:grpSpPr>
        <p:sp>
          <p:nvSpPr>
            <p:cNvPr id="12" name="Rectangle: Rounded Corners 11">
              <a:extLst>
                <a:ext uri="{FF2B5EF4-FFF2-40B4-BE49-F238E27FC236}">
                  <a16:creationId xmlns:a16="http://schemas.microsoft.com/office/drawing/2014/main" id="{BF132C40-B890-434D-A83C-F823F3EE6AF8}"/>
                </a:ext>
              </a:extLst>
            </p:cNvPr>
            <p:cNvSpPr/>
            <p:nvPr/>
          </p:nvSpPr>
          <p:spPr>
            <a:xfrm>
              <a:off x="2884393" y="1501992"/>
              <a:ext cx="6911788" cy="1871579"/>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TextBox 10">
              <a:extLst>
                <a:ext uri="{FF2B5EF4-FFF2-40B4-BE49-F238E27FC236}">
                  <a16:creationId xmlns:a16="http://schemas.microsoft.com/office/drawing/2014/main" id="{AF04A809-9CE2-426D-89AD-769BFB284A2D}"/>
                </a:ext>
              </a:extLst>
            </p:cNvPr>
            <p:cNvSpPr txBox="1"/>
            <p:nvPr/>
          </p:nvSpPr>
          <p:spPr>
            <a:xfrm>
              <a:off x="3173504" y="1734468"/>
              <a:ext cx="6333565" cy="1323439"/>
            </a:xfrm>
            <a:prstGeom prst="rect">
              <a:avLst/>
            </a:prstGeom>
            <a:noFill/>
          </p:spPr>
          <p:txBody>
            <a:bodyPr wrap="square" rtlCol="0">
              <a:spAutoFit/>
            </a:bodyPr>
            <a:lstStyle/>
            <a:p>
              <a:pPr algn="ctr"/>
              <a:r>
                <a:rPr lang="id-ID" sz="4000" dirty="0" smtClean="0">
                  <a:solidFill>
                    <a:srgbClr val="DEE2E6"/>
                  </a:solidFill>
                  <a:latin typeface="BubbleGum" panose="00000400000000000000" pitchFamily="2" charset="0"/>
                </a:rPr>
                <a:t>Kehamilan tidak diinginkan ( ktd )</a:t>
              </a:r>
              <a:endParaRPr lang="id-ID" sz="4000" dirty="0">
                <a:solidFill>
                  <a:srgbClr val="DEE2E6"/>
                </a:solidFill>
                <a:latin typeface="BubbleGum" panose="00000400000000000000" pitchFamily="2" charset="0"/>
              </a:endParaRPr>
            </a:p>
          </p:txBody>
        </p:sp>
      </p:grpSp>
      <p:sp>
        <p:nvSpPr>
          <p:cNvPr id="14" name="Rectangle 13">
            <a:extLst>
              <a:ext uri="{FF2B5EF4-FFF2-40B4-BE49-F238E27FC236}">
                <a16:creationId xmlns:a16="http://schemas.microsoft.com/office/drawing/2014/main" id="{FEA79F24-5204-4530-9575-7E6FD55C2C81}"/>
              </a:ext>
            </a:extLst>
          </p:cNvPr>
          <p:cNvSpPr/>
          <p:nvPr/>
        </p:nvSpPr>
        <p:spPr>
          <a:xfrm>
            <a:off x="461681" y="226332"/>
            <a:ext cx="11268635" cy="587636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1" name="Picture 30">
            <a:extLst>
              <a:ext uri="{FF2B5EF4-FFF2-40B4-BE49-F238E27FC236}">
                <a16:creationId xmlns:a16="http://schemas.microsoft.com/office/drawing/2014/main" id="{D5F1446D-EAC9-4D03-B5B4-428A1CE929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446194" y="1205785"/>
            <a:ext cx="1588395" cy="788830"/>
          </a:xfrm>
          <a:prstGeom prst="rect">
            <a:avLst/>
          </a:prstGeom>
        </p:spPr>
      </p:pic>
      <p:pic>
        <p:nvPicPr>
          <p:cNvPr id="32" name="Picture 31">
            <a:extLst>
              <a:ext uri="{FF2B5EF4-FFF2-40B4-BE49-F238E27FC236}">
                <a16:creationId xmlns:a16="http://schemas.microsoft.com/office/drawing/2014/main" id="{EF198146-D4B9-4511-B4D6-3CD3497BC5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2077792" y="3407533"/>
            <a:ext cx="2352540" cy="1229932"/>
          </a:xfrm>
          <a:prstGeom prst="rect">
            <a:avLst/>
          </a:prstGeom>
        </p:spPr>
      </p:pic>
    </p:spTree>
    <p:extLst>
      <p:ext uri="{BB962C8B-B14F-4D97-AF65-F5344CB8AC3E}">
        <p14:creationId xmlns:p14="http://schemas.microsoft.com/office/powerpoint/2010/main" val="12801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6</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sp>
        <p:nvSpPr>
          <p:cNvPr id="26" name="Rectangle 25">
            <a:extLst>
              <a:ext uri="{FF2B5EF4-FFF2-40B4-BE49-F238E27FC236}">
                <a16:creationId xmlns:a16="http://schemas.microsoft.com/office/drawing/2014/main" id="{985996CB-E385-4A14-9556-C92B832CEB67}"/>
              </a:ext>
            </a:extLst>
          </p:cNvPr>
          <p:cNvSpPr/>
          <p:nvPr/>
        </p:nvSpPr>
        <p:spPr>
          <a:xfrm>
            <a:off x="-1" y="-6362161"/>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24000" y="-6407659"/>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0" y="-6464446"/>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C3EAEDE4-15DF-4BEB-AF0E-DF61B846FAF9}"/>
              </a:ext>
            </a:extLst>
          </p:cNvPr>
          <p:cNvSpPr/>
          <p:nvPr/>
        </p:nvSpPr>
        <p:spPr>
          <a:xfrm>
            <a:off x="0" y="-6464446"/>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2D58D1E-BE7D-452D-92C9-36A0A4861B67}"/>
              </a:ext>
            </a:extLst>
          </p:cNvPr>
          <p:cNvSpPr/>
          <p:nvPr/>
        </p:nvSpPr>
        <p:spPr>
          <a:xfrm>
            <a:off x="0" y="-6362161"/>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B6B39BFB-F742-4E37-9450-379C67EEE5F4}"/>
              </a:ext>
            </a:extLst>
          </p:cNvPr>
          <p:cNvSpPr txBox="1"/>
          <p:nvPr/>
        </p:nvSpPr>
        <p:spPr>
          <a:xfrm>
            <a:off x="543086" y="1021598"/>
            <a:ext cx="6275617" cy="5262979"/>
          </a:xfrm>
          <a:prstGeom prst="rect">
            <a:avLst/>
          </a:prstGeom>
          <a:noFill/>
        </p:spPr>
        <p:txBody>
          <a:bodyPr wrap="square" rtlCol="0">
            <a:spAutoFit/>
          </a:bodyPr>
          <a:lstStyle/>
          <a:p>
            <a:pPr marL="457200" lvl="0" indent="-457200" algn="just">
              <a:buFont typeface="+mj-lt"/>
              <a:buAutoNum type="arabicPeriod"/>
            </a:pPr>
            <a:r>
              <a:rPr lang="id-ID" sz="2800" dirty="0">
                <a:solidFill>
                  <a:prstClr val="black"/>
                </a:solidFill>
              </a:rPr>
              <a:t>Memberikan informasi yang benar bagi siswanya terkait masalah yang rentan dihadapi remaja</a:t>
            </a:r>
          </a:p>
          <a:p>
            <a:pPr marL="457200" lvl="0" indent="-457200" algn="just">
              <a:buFont typeface="+mj-lt"/>
              <a:buAutoNum type="arabicPeriod"/>
            </a:pPr>
            <a:r>
              <a:rPr lang="id-ID" sz="2800" dirty="0">
                <a:solidFill>
                  <a:prstClr val="black"/>
                </a:solidFill>
              </a:rPr>
              <a:t>Memberikan keleluasaan siswa untuk mengekspresikan diri pada kegiatan ekstrakulikuler</a:t>
            </a:r>
          </a:p>
          <a:p>
            <a:pPr marL="457200" lvl="0" indent="-457200" algn="just">
              <a:buFont typeface="+mj-lt"/>
              <a:buAutoNum type="arabicPeriod"/>
            </a:pPr>
            <a:r>
              <a:rPr lang="id-ID" sz="2800" dirty="0">
                <a:solidFill>
                  <a:prstClr val="black"/>
                </a:solidFill>
              </a:rPr>
              <a:t>Menciptakan kondisi sekolah yang nyaman dan aman bagi siswa</a:t>
            </a:r>
          </a:p>
          <a:p>
            <a:pPr marL="457200" lvl="0" indent="-457200" algn="just">
              <a:buFont typeface="+mj-lt"/>
              <a:buAutoNum type="arabicPeriod"/>
            </a:pPr>
            <a:r>
              <a:rPr lang="id-ID" sz="2800" dirty="0">
                <a:solidFill>
                  <a:prstClr val="black"/>
                </a:solidFill>
              </a:rPr>
              <a:t>Bersahabat dengan siswa</a:t>
            </a:r>
          </a:p>
          <a:p>
            <a:pPr marL="457200" lvl="0" indent="-457200" algn="just">
              <a:buFont typeface="+mj-lt"/>
              <a:buAutoNum type="arabicPeriod"/>
            </a:pPr>
            <a:r>
              <a:rPr lang="id-ID" sz="2800" dirty="0">
                <a:solidFill>
                  <a:prstClr val="black"/>
                </a:solidFill>
              </a:rPr>
              <a:t>Meningkatkan deteksi dini terjadinya perilaku yang menyimpang pada remaja</a:t>
            </a:r>
            <a:endParaRPr kumimoji="0" lang="id-ID" sz="2800" b="0" i="0" u="none" strike="noStrike" kern="1200" cap="none" spc="0" normalizeH="0" baseline="0" noProof="0" dirty="0" smtClean="0">
              <a:ln>
                <a:noFill/>
              </a:ln>
              <a:solidFill>
                <a:prstClr val="black"/>
              </a:solidFill>
              <a:effectLst/>
              <a:uLnTx/>
              <a:uFillTx/>
              <a:latin typeface="Calibri" panose="020F0502020204030204"/>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351" y="2863979"/>
            <a:ext cx="6096000" cy="3429000"/>
          </a:xfrm>
          <a:prstGeom prst="rect">
            <a:avLst/>
          </a:prstGeom>
        </p:spPr>
      </p:pic>
    </p:spTree>
    <p:extLst>
      <p:ext uri="{BB962C8B-B14F-4D97-AF65-F5344CB8AC3E}">
        <p14:creationId xmlns:p14="http://schemas.microsoft.com/office/powerpoint/2010/main" val="41811549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1" y="-205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5996CB-E385-4A14-9556-C92B832CEB67}"/>
              </a:ext>
            </a:extLst>
          </p:cNvPr>
          <p:cNvSpPr/>
          <p:nvPr/>
        </p:nvSpPr>
        <p:spPr>
          <a:xfrm>
            <a:off x="-12002" y="-14434"/>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0" y="-59932"/>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12001" y="-130839"/>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C3EAEDE4-15DF-4BEB-AF0E-DF61B846FAF9}"/>
              </a:ext>
            </a:extLst>
          </p:cNvPr>
          <p:cNvSpPr/>
          <p:nvPr/>
        </p:nvSpPr>
        <p:spPr>
          <a:xfrm>
            <a:off x="0" y="-6464446"/>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2D58D1E-BE7D-452D-92C9-36A0A4861B67}"/>
              </a:ext>
            </a:extLst>
          </p:cNvPr>
          <p:cNvSpPr/>
          <p:nvPr/>
        </p:nvSpPr>
        <p:spPr>
          <a:xfrm>
            <a:off x="0" y="-6362161"/>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99ABFC1-8E1D-4561-963D-596D78B83681}"/>
              </a:ext>
            </a:extLst>
          </p:cNvPr>
          <p:cNvSpPr/>
          <p:nvPr/>
        </p:nvSpPr>
        <p:spPr>
          <a:xfrm>
            <a:off x="-24001" y="-6362763"/>
            <a:ext cx="12192000" cy="63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E2E446EA-FAE2-4F6A-9B25-459870F6EAD0}"/>
              </a:ext>
            </a:extLst>
          </p:cNvPr>
          <p:cNvGrpSpPr/>
          <p:nvPr/>
        </p:nvGrpSpPr>
        <p:grpSpPr>
          <a:xfrm>
            <a:off x="2351557" y="1847661"/>
            <a:ext cx="7440884" cy="3095675"/>
            <a:chOff x="2732141" y="1382330"/>
            <a:chExt cx="6798468" cy="1089212"/>
          </a:xfrm>
        </p:grpSpPr>
        <p:sp>
          <p:nvSpPr>
            <p:cNvPr id="28" name="Rectangle: Rounded Corners 27">
              <a:extLst>
                <a:ext uri="{FF2B5EF4-FFF2-40B4-BE49-F238E27FC236}">
                  <a16:creationId xmlns:a16="http://schemas.microsoft.com/office/drawing/2014/main" id="{EF358FBE-0591-4488-BA7A-1534673F4C1E}"/>
                </a:ext>
              </a:extLst>
            </p:cNvPr>
            <p:cNvSpPr/>
            <p:nvPr/>
          </p:nvSpPr>
          <p:spPr>
            <a:xfrm>
              <a:off x="2732141" y="1382330"/>
              <a:ext cx="679846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357AF2-067A-4039-A815-3380E340E9A2}"/>
                </a:ext>
              </a:extLst>
            </p:cNvPr>
            <p:cNvSpPr txBox="1"/>
            <p:nvPr/>
          </p:nvSpPr>
          <p:spPr>
            <a:xfrm>
              <a:off x="2997486" y="1587054"/>
              <a:ext cx="6333565" cy="7472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400" b="0" i="0" u="none" strike="noStrike" kern="1200" cap="none" spc="0" normalizeH="0" baseline="0" noProof="0" dirty="0" smtClean="0">
                  <a:ln>
                    <a:noFill/>
                  </a:ln>
                  <a:solidFill>
                    <a:srgbClr val="DEE2E6"/>
                  </a:solidFill>
                  <a:effectLst/>
                  <a:uLnTx/>
                  <a:uFillTx/>
                  <a:latin typeface="BubbleGum" panose="00000400000000000000" pitchFamily="2" charset="0"/>
                  <a:ea typeface="+mn-ea"/>
                  <a:cs typeface="+mn-cs"/>
                </a:rPr>
                <a:t>PERAN remaja</a:t>
              </a:r>
              <a:r>
                <a:rPr kumimoji="0" lang="id-ID" sz="4400" b="0" i="0" u="none" strike="noStrike" kern="1200" cap="none" spc="0" normalizeH="0" noProof="0" dirty="0" smtClean="0">
                  <a:ln>
                    <a:noFill/>
                  </a:ln>
                  <a:solidFill>
                    <a:srgbClr val="DEE2E6"/>
                  </a:solidFill>
                  <a:effectLst/>
                  <a:uLnTx/>
                  <a:uFillTx/>
                  <a:latin typeface="BubbleGum" panose="00000400000000000000" pitchFamily="2" charset="0"/>
                  <a:ea typeface="+mn-ea"/>
                  <a:cs typeface="+mn-cs"/>
                </a:rPr>
                <a:t> itu sendiri</a:t>
              </a:r>
              <a:r>
                <a:rPr kumimoji="0" lang="id-ID" sz="4400" b="0" i="0" u="none" strike="noStrike" kern="1200" cap="none" spc="0" normalizeH="0" baseline="0" noProof="0" dirty="0" smtClean="0">
                  <a:ln>
                    <a:noFill/>
                  </a:ln>
                  <a:solidFill>
                    <a:srgbClr val="DEE2E6"/>
                  </a:solidFill>
                  <a:effectLst/>
                  <a:uLnTx/>
                  <a:uFillTx/>
                  <a:latin typeface="BubbleGum" panose="00000400000000000000" pitchFamily="2" charset="0"/>
                  <a:ea typeface="+mn-ea"/>
                  <a:cs typeface="+mn-cs"/>
                </a:rPr>
                <a:t> DALAM PENCEGAHAN KTD</a:t>
              </a:r>
              <a:endParaRPr kumimoji="0" lang="id-ID" sz="4400" b="0" i="0" u="none" strike="noStrike" kern="1200" cap="none" spc="0" normalizeH="0" baseline="0" noProof="0" dirty="0">
                <a:ln>
                  <a:noFill/>
                </a:ln>
                <a:solidFill>
                  <a:srgbClr val="DEE2E6"/>
                </a:solidFill>
                <a:effectLst/>
                <a:uLnTx/>
                <a:uFillTx/>
                <a:latin typeface="BubbleGum" panose="00000400000000000000" pitchFamily="2" charset="0"/>
                <a:ea typeface="+mn-ea"/>
                <a:cs typeface="+mn-cs"/>
              </a:endParaRPr>
            </a:p>
          </p:txBody>
        </p:sp>
      </p:grpSp>
    </p:spTree>
    <p:extLst>
      <p:ext uri="{BB962C8B-B14F-4D97-AF65-F5344CB8AC3E}">
        <p14:creationId xmlns:p14="http://schemas.microsoft.com/office/powerpoint/2010/main" val="9026525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7</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sp>
        <p:nvSpPr>
          <p:cNvPr id="26" name="Rectangle 25">
            <a:extLst>
              <a:ext uri="{FF2B5EF4-FFF2-40B4-BE49-F238E27FC236}">
                <a16:creationId xmlns:a16="http://schemas.microsoft.com/office/drawing/2014/main" id="{985996CB-E385-4A14-9556-C92B832CEB67}"/>
              </a:ext>
            </a:extLst>
          </p:cNvPr>
          <p:cNvSpPr/>
          <p:nvPr/>
        </p:nvSpPr>
        <p:spPr>
          <a:xfrm>
            <a:off x="-1" y="-6362161"/>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24000" y="-6407659"/>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0" y="-6464446"/>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C3EAEDE4-15DF-4BEB-AF0E-DF61B846FAF9}"/>
              </a:ext>
            </a:extLst>
          </p:cNvPr>
          <p:cNvSpPr/>
          <p:nvPr/>
        </p:nvSpPr>
        <p:spPr>
          <a:xfrm>
            <a:off x="0" y="-6464446"/>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2D58D1E-BE7D-452D-92C9-36A0A4861B67}"/>
              </a:ext>
            </a:extLst>
          </p:cNvPr>
          <p:cNvSpPr/>
          <p:nvPr/>
        </p:nvSpPr>
        <p:spPr>
          <a:xfrm>
            <a:off x="0" y="-6362161"/>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99ABFC1-8E1D-4561-963D-596D78B83681}"/>
              </a:ext>
            </a:extLst>
          </p:cNvPr>
          <p:cNvSpPr/>
          <p:nvPr/>
        </p:nvSpPr>
        <p:spPr>
          <a:xfrm>
            <a:off x="-24001" y="-6362763"/>
            <a:ext cx="12192000" cy="63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6B39BFB-F742-4E37-9450-379C67EEE5F4}"/>
              </a:ext>
            </a:extLst>
          </p:cNvPr>
          <p:cNvSpPr txBox="1"/>
          <p:nvPr/>
        </p:nvSpPr>
        <p:spPr>
          <a:xfrm>
            <a:off x="543086" y="1021598"/>
            <a:ext cx="6275617" cy="4401205"/>
          </a:xfrm>
          <a:prstGeom prst="rect">
            <a:avLst/>
          </a:prstGeom>
          <a:noFill/>
        </p:spPr>
        <p:txBody>
          <a:bodyPr wrap="square" rtlCol="0">
            <a:spAutoFit/>
          </a:bodyPr>
          <a:lstStyle/>
          <a:p>
            <a:pPr marL="457200" lvl="0" indent="-457200" algn="just">
              <a:buFont typeface="+mj-lt"/>
              <a:buAutoNum type="arabicPeriod"/>
            </a:pPr>
            <a:r>
              <a:rPr lang="id-ID" sz="2800" dirty="0">
                <a:solidFill>
                  <a:prstClr val="black"/>
                </a:solidFill>
              </a:rPr>
              <a:t>Ikuti kegiatan – kegiatan yang positif</a:t>
            </a:r>
          </a:p>
          <a:p>
            <a:pPr marL="457200" lvl="0" indent="-457200" algn="just">
              <a:buFont typeface="+mj-lt"/>
              <a:buAutoNum type="arabicPeriod"/>
            </a:pPr>
            <a:r>
              <a:rPr lang="id-ID" sz="2800" dirty="0">
                <a:solidFill>
                  <a:prstClr val="black"/>
                </a:solidFill>
              </a:rPr>
              <a:t>Perbanyak informasi yang penting dan berguna untuk pengembangan diri</a:t>
            </a:r>
          </a:p>
          <a:p>
            <a:pPr marL="457200" lvl="0" indent="-457200" algn="just">
              <a:buFont typeface="+mj-lt"/>
              <a:buAutoNum type="arabicPeriod"/>
            </a:pPr>
            <a:r>
              <a:rPr lang="id-ID" sz="2800" dirty="0">
                <a:solidFill>
                  <a:prstClr val="black"/>
                </a:solidFill>
              </a:rPr>
              <a:t>Lebih berhati – hati dalam menyerap informasi dari sumber yang tidak jelas</a:t>
            </a:r>
          </a:p>
          <a:p>
            <a:pPr marL="457200" lvl="0" indent="-457200" algn="just">
              <a:buFont typeface="+mj-lt"/>
              <a:buAutoNum type="arabicPeriod"/>
            </a:pPr>
            <a:r>
              <a:rPr lang="id-ID" sz="2800" dirty="0">
                <a:solidFill>
                  <a:prstClr val="black"/>
                </a:solidFill>
              </a:rPr>
              <a:t>Hati – hati dalam bergaul dan memilih teman, karena bisa jadi teman dekat yang dapat menjerumuskan untuk melakukan seks bebas sehingga berujung pada KTD</a:t>
            </a:r>
            <a:endParaRPr kumimoji="0" lang="id-ID"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753" y="2924659"/>
            <a:ext cx="4536246" cy="3376722"/>
          </a:xfrm>
          <a:prstGeom prst="rect">
            <a:avLst/>
          </a:prstGeom>
        </p:spPr>
      </p:pic>
    </p:spTree>
    <p:extLst>
      <p:ext uri="{BB962C8B-B14F-4D97-AF65-F5344CB8AC3E}">
        <p14:creationId xmlns:p14="http://schemas.microsoft.com/office/powerpoint/2010/main" val="24253286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0" y="-6349779"/>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1</a:t>
              </a: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1" y="-6362161"/>
            <a:ext cx="12192001" cy="6852382"/>
            <a:chOff x="-12000" y="-41095"/>
            <a:chExt cx="12192000"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24000" y="-6407659"/>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bg1"/>
                  </a:solidFill>
                  <a:latin typeface="BubbleGum" panose="00000400000000000000" pitchFamily="2" charset="0"/>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7" name="Group 26">
            <a:extLst>
              <a:ext uri="{FF2B5EF4-FFF2-40B4-BE49-F238E27FC236}">
                <a16:creationId xmlns:a16="http://schemas.microsoft.com/office/drawing/2014/main" id="{8040B1DB-A2D9-4E06-9549-30B9A4C4067C}"/>
              </a:ext>
            </a:extLst>
          </p:cNvPr>
          <p:cNvGrpSpPr/>
          <p:nvPr/>
        </p:nvGrpSpPr>
        <p:grpSpPr>
          <a:xfrm>
            <a:off x="2337872" y="2746352"/>
            <a:ext cx="7124622" cy="1675513"/>
            <a:chOff x="2884393" y="1501992"/>
            <a:chExt cx="7124622" cy="1675513"/>
          </a:xfrm>
        </p:grpSpPr>
        <p:sp>
          <p:nvSpPr>
            <p:cNvPr id="28" name="Rectangle: Rounded Corners 27">
              <a:extLst>
                <a:ext uri="{FF2B5EF4-FFF2-40B4-BE49-F238E27FC236}">
                  <a16:creationId xmlns:a16="http://schemas.microsoft.com/office/drawing/2014/main" id="{E8AFFA19-BECF-441B-BCF9-5FA4EF634EC1}"/>
                </a:ext>
              </a:extLst>
            </p:cNvPr>
            <p:cNvSpPr/>
            <p:nvPr/>
          </p:nvSpPr>
          <p:spPr>
            <a:xfrm>
              <a:off x="2884393" y="1501992"/>
              <a:ext cx="7124622" cy="1675513"/>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9" name="TextBox 28">
              <a:extLst>
                <a:ext uri="{FF2B5EF4-FFF2-40B4-BE49-F238E27FC236}">
                  <a16:creationId xmlns:a16="http://schemas.microsoft.com/office/drawing/2014/main" id="{83BF120C-F786-4510-AC18-0A4D57043E03}"/>
                </a:ext>
              </a:extLst>
            </p:cNvPr>
            <p:cNvSpPr txBox="1"/>
            <p:nvPr/>
          </p:nvSpPr>
          <p:spPr>
            <a:xfrm>
              <a:off x="3351057" y="1739583"/>
              <a:ext cx="6333565" cy="1200329"/>
            </a:xfrm>
            <a:prstGeom prst="rect">
              <a:avLst/>
            </a:prstGeom>
            <a:noFill/>
          </p:spPr>
          <p:txBody>
            <a:bodyPr wrap="square" rtlCol="0">
              <a:spAutoFit/>
            </a:bodyPr>
            <a:lstStyle/>
            <a:p>
              <a:r>
                <a:rPr lang="id-ID" sz="7200" dirty="0">
                  <a:latin typeface="BubbleGum" panose="00000400000000000000" pitchFamily="2" charset="0"/>
                </a:rPr>
                <a:t>terimakasih</a:t>
              </a:r>
            </a:p>
          </p:txBody>
        </p:sp>
      </p:grpSp>
      <p:sp>
        <p:nvSpPr>
          <p:cNvPr id="31" name="Rectangle 30">
            <a:extLst>
              <a:ext uri="{FF2B5EF4-FFF2-40B4-BE49-F238E27FC236}">
                <a16:creationId xmlns:a16="http://schemas.microsoft.com/office/drawing/2014/main" id="{28EA4875-E7A7-4BD9-A30C-34FB8BAD64A3}"/>
              </a:ext>
            </a:extLst>
          </p:cNvPr>
          <p:cNvSpPr/>
          <p:nvPr/>
        </p:nvSpPr>
        <p:spPr>
          <a:xfrm>
            <a:off x="808405" y="997160"/>
            <a:ext cx="10535119" cy="5397483"/>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637790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1</a:t>
              </a:r>
            </a:p>
          </p:txBody>
        </p:sp>
      </p:grpSp>
      <p:grpSp>
        <p:nvGrpSpPr>
          <p:cNvPr id="30" name="Group 29">
            <a:extLst>
              <a:ext uri="{FF2B5EF4-FFF2-40B4-BE49-F238E27FC236}">
                <a16:creationId xmlns:a16="http://schemas.microsoft.com/office/drawing/2014/main" id="{D33C02B0-B5EA-4CBB-9D20-ED34A8EC9266}"/>
              </a:ext>
            </a:extLst>
          </p:cNvPr>
          <p:cNvGrpSpPr/>
          <p:nvPr/>
        </p:nvGrpSpPr>
        <p:grpSpPr>
          <a:xfrm>
            <a:off x="-1" y="-6362161"/>
            <a:ext cx="12192001" cy="6852382"/>
            <a:chOff x="-12000" y="-41095"/>
            <a:chExt cx="12192000" cy="6913216"/>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1CADF50F-8845-405F-A424-381D5344EF53}"/>
                </a:ext>
              </a:extLst>
            </p:cNvPr>
            <p:cNvSpPr/>
            <p:nvPr/>
          </p:nvSpPr>
          <p:spPr>
            <a:xfrm>
              <a:off x="1752927" y="6332121"/>
              <a:ext cx="1620000" cy="540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2</a:t>
              </a:r>
            </a:p>
          </p:txBody>
        </p:sp>
        <p:sp>
          <p:nvSpPr>
            <p:cNvPr id="26" name="Rectangle 25">
              <a:extLst>
                <a:ext uri="{FF2B5EF4-FFF2-40B4-BE49-F238E27FC236}">
                  <a16:creationId xmlns:a16="http://schemas.microsoft.com/office/drawing/2014/main" id="{985996CB-E385-4A14-9556-C92B832CEB67}"/>
                </a:ext>
              </a:extLst>
            </p:cNvPr>
            <p:cNvSpPr/>
            <p:nvPr/>
          </p:nvSpPr>
          <p:spPr>
            <a:xfrm>
              <a:off x="-12000" y="-41095"/>
              <a:ext cx="12192000" cy="6372000"/>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39" name="Group 38">
            <a:extLst>
              <a:ext uri="{FF2B5EF4-FFF2-40B4-BE49-F238E27FC236}">
                <a16:creationId xmlns:a16="http://schemas.microsoft.com/office/drawing/2014/main" id="{0A3A17A6-23E1-4270-8248-05A077BBBE8E}"/>
              </a:ext>
            </a:extLst>
          </p:cNvPr>
          <p:cNvGrpSpPr/>
          <p:nvPr/>
        </p:nvGrpSpPr>
        <p:grpSpPr>
          <a:xfrm>
            <a:off x="-24000" y="-6407659"/>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ubbleGum" panose="00000400000000000000" pitchFamily="2" charset="0"/>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0" y="-6464446"/>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bg1"/>
                  </a:solidFill>
                  <a:latin typeface="BubbleGum" panose="00000400000000000000" pitchFamily="2" charset="0"/>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BubbleGum" panose="00000400000000000000" pitchFamily="2" charset="0"/>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a:p>
              <a:pPr algn="ctr"/>
              <a:endParaRPr lang="id-ID" dirty="0"/>
            </a:p>
          </p:txBody>
        </p:sp>
      </p:grpSp>
      <p:sp>
        <p:nvSpPr>
          <p:cNvPr id="3" name="TextBox 2">
            <a:extLst>
              <a:ext uri="{FF2B5EF4-FFF2-40B4-BE49-F238E27FC236}">
                <a16:creationId xmlns:a16="http://schemas.microsoft.com/office/drawing/2014/main" id="{B20EA4BF-397A-42C8-9643-ACF8AAC413BC}"/>
              </a:ext>
            </a:extLst>
          </p:cNvPr>
          <p:cNvSpPr txBox="1"/>
          <p:nvPr/>
        </p:nvSpPr>
        <p:spPr>
          <a:xfrm>
            <a:off x="631065" y="896631"/>
            <a:ext cx="5074276" cy="769441"/>
          </a:xfrm>
          <a:prstGeom prst="rect">
            <a:avLst/>
          </a:prstGeom>
          <a:noFill/>
        </p:spPr>
        <p:txBody>
          <a:bodyPr wrap="square" rtlCol="0">
            <a:spAutoFit/>
          </a:bodyPr>
          <a:lstStyle/>
          <a:p>
            <a:r>
              <a:rPr lang="id-ID" sz="4400" dirty="0" smtClean="0">
                <a:latin typeface="Keep on Truckin" panose="00000400000000000000" pitchFamily="2" charset="0"/>
              </a:rPr>
              <a:t>PENGERTIAN</a:t>
            </a:r>
            <a:endParaRPr lang="id-ID" sz="4400" dirty="0">
              <a:latin typeface="Keep on Truckin" panose="00000400000000000000" pitchFamily="2" charset="0"/>
            </a:endParaRPr>
          </a:p>
        </p:txBody>
      </p:sp>
      <p:sp>
        <p:nvSpPr>
          <p:cNvPr id="4" name="TextBox 3">
            <a:extLst>
              <a:ext uri="{FF2B5EF4-FFF2-40B4-BE49-F238E27FC236}">
                <a16:creationId xmlns:a16="http://schemas.microsoft.com/office/drawing/2014/main" id="{B6B39BFB-F742-4E37-9450-379C67EEE5F4}"/>
              </a:ext>
            </a:extLst>
          </p:cNvPr>
          <p:cNvSpPr txBox="1"/>
          <p:nvPr/>
        </p:nvSpPr>
        <p:spPr>
          <a:xfrm>
            <a:off x="819538" y="2127207"/>
            <a:ext cx="8327405" cy="3046988"/>
          </a:xfrm>
          <a:prstGeom prst="rect">
            <a:avLst/>
          </a:prstGeom>
          <a:noFill/>
        </p:spPr>
        <p:txBody>
          <a:bodyPr wrap="square" rtlCol="0">
            <a:spAutoFit/>
          </a:bodyPr>
          <a:lstStyle/>
          <a:p>
            <a:pPr algn="just"/>
            <a:r>
              <a:rPr lang="id-ID" sz="2400" dirty="0" smtClean="0"/>
              <a:t>	</a:t>
            </a:r>
            <a:r>
              <a:rPr lang="id-ID" sz="2400" dirty="0"/>
              <a:t>KTD atau kehamilan tidak diinginkan merupakan kehamilan saat dimana salah satu atau kedua belah pihak dari pasangan tidak menginginkan terjadinya kehamilan sama sekali atau kehamilan yang sebenarnya diinginkan tapi tidak pada saat itu. KTD sebenarnya dapat pula terjadi pada pasangan yang telah menikah karena pasangan tersebut belum merencanakan kehamilan. Namun, kasus KTD yang kini menjadi sorotan publik dan menjadi perhatian yaitu kasus KTD yang terjadi pada remaja.</a:t>
            </a:r>
            <a:endParaRPr lang="id-ID" sz="2400" dirty="0" smtClean="0"/>
          </a:p>
        </p:txBody>
      </p:sp>
      <p:sp>
        <p:nvSpPr>
          <p:cNvPr id="7" name="Rectangle 6">
            <a:extLst>
              <a:ext uri="{FF2B5EF4-FFF2-40B4-BE49-F238E27FC236}">
                <a16:creationId xmlns:a16="http://schemas.microsoft.com/office/drawing/2014/main" id="{A680779A-06B2-4715-9B74-E37742FC4878}"/>
              </a:ext>
            </a:extLst>
          </p:cNvPr>
          <p:cNvSpPr/>
          <p:nvPr/>
        </p:nvSpPr>
        <p:spPr>
          <a:xfrm>
            <a:off x="373487" y="1646825"/>
            <a:ext cx="4602337" cy="876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689" y="2139589"/>
            <a:ext cx="4849564" cy="2677442"/>
          </a:xfrm>
          <a:prstGeom prst="rect">
            <a:avLst/>
          </a:prstGeom>
        </p:spPr>
      </p:pic>
    </p:spTree>
    <p:extLst>
      <p:ext uri="{BB962C8B-B14F-4D97-AF65-F5344CB8AC3E}">
        <p14:creationId xmlns:p14="http://schemas.microsoft.com/office/powerpoint/2010/main" val="1228661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1" y="-205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5996CB-E385-4A14-9556-C92B832CEB67}"/>
              </a:ext>
            </a:extLst>
          </p:cNvPr>
          <p:cNvSpPr/>
          <p:nvPr/>
        </p:nvSpPr>
        <p:spPr>
          <a:xfrm>
            <a:off x="-12002" y="-14434"/>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0A3A17A6-23E1-4270-8248-05A077BBBE8E}"/>
              </a:ext>
            </a:extLst>
          </p:cNvPr>
          <p:cNvGrpSpPr/>
          <p:nvPr/>
        </p:nvGrpSpPr>
        <p:grpSpPr>
          <a:xfrm>
            <a:off x="0" y="-59932"/>
            <a:ext cx="12192000" cy="6897880"/>
            <a:chOff x="0" y="-25759"/>
            <a:chExt cx="12192000" cy="6897880"/>
          </a:xfrm>
          <a:solidFill>
            <a:srgbClr val="CCCCCC"/>
          </a:solidFill>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22AC22C4-9375-441A-92BC-144D42590F33}"/>
                </a:ext>
              </a:extLst>
            </p:cNvPr>
            <p:cNvSpPr/>
            <p:nvPr/>
          </p:nvSpPr>
          <p:spPr>
            <a:xfrm>
              <a:off x="3556870" y="6332121"/>
              <a:ext cx="1620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rPr>
                <a:t>3</a:t>
              </a:r>
            </a:p>
          </p:txBody>
        </p:sp>
        <p:sp>
          <p:nvSpPr>
            <p:cNvPr id="38" name="Rectangle 37">
              <a:extLst>
                <a:ext uri="{FF2B5EF4-FFF2-40B4-BE49-F238E27FC236}">
                  <a16:creationId xmlns:a16="http://schemas.microsoft.com/office/drawing/2014/main" id="{18ED4C90-AE68-4106-862E-0E7D6E8B3CBE}"/>
                </a:ext>
              </a:extLst>
            </p:cNvPr>
            <p:cNvSpPr/>
            <p:nvPr/>
          </p:nvSpPr>
          <p:spPr>
            <a:xfrm>
              <a:off x="0" y="-25759"/>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E8B93361-C1CE-4DE9-86F6-6BF0853EF47F}"/>
              </a:ext>
            </a:extLst>
          </p:cNvPr>
          <p:cNvGrpSpPr/>
          <p:nvPr/>
        </p:nvGrpSpPr>
        <p:grpSpPr>
          <a:xfrm>
            <a:off x="12001" y="-130839"/>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130839"/>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44057" y="-28554"/>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64113" y="-6354695"/>
            <a:ext cx="12204000" cy="13212695"/>
            <a:chOff x="-24001" y="-26361"/>
            <a:chExt cx="12204000" cy="13212695"/>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white"/>
                  </a:solidFill>
                  <a:effectLst/>
                  <a:uLnTx/>
                  <a:uFillTx/>
                  <a:latin typeface="BubbleGum" panose="00000400000000000000" pitchFamily="2" charset="0"/>
                  <a:ea typeface="+mn-ea"/>
                  <a:cs typeface="+mn-cs"/>
                </a:rPr>
                <a:t>2</a:t>
              </a:r>
              <a:endPar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endParaRP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4B3F93B-3850-4E2C-8CB3-C84FF4322ED1}"/>
                </a:ext>
              </a:extLst>
            </p:cNvPr>
            <p:cNvSpPr/>
            <p:nvPr/>
          </p:nvSpPr>
          <p:spPr>
            <a:xfrm>
              <a:off x="10523999" y="12646334"/>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grpSp>
      <p:sp>
        <p:nvSpPr>
          <p:cNvPr id="3" name="Rectangle 2">
            <a:extLst>
              <a:ext uri="{FF2B5EF4-FFF2-40B4-BE49-F238E27FC236}">
                <a16:creationId xmlns:a16="http://schemas.microsoft.com/office/drawing/2014/main" id="{0D748C67-3178-4324-A69D-DE31F871BE42}"/>
              </a:ext>
            </a:extLst>
          </p:cNvPr>
          <p:cNvSpPr/>
          <p:nvPr/>
        </p:nvSpPr>
        <p:spPr>
          <a:xfrm>
            <a:off x="2837055" y="1525956"/>
            <a:ext cx="1393751" cy="56101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id-ID" sz="2000" dirty="0" smtClean="0">
                <a:solidFill>
                  <a:sysClr val="windowText" lastClr="000000"/>
                </a:solidFill>
                <a:latin typeface="Perpetua" panose="02020502060401020303" pitchFamily="18" charset="0"/>
                <a:cs typeface="Levenim MT" panose="02010502060101010101" pitchFamily="2" charset="-79"/>
              </a:rPr>
              <a:t>Pemerkosaan </a:t>
            </a:r>
            <a:endParaRPr kumimoji="0" lang="id-ID"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510F37D-394F-4062-BF48-A7A816E6184E}"/>
              </a:ext>
            </a:extLst>
          </p:cNvPr>
          <p:cNvSpPr/>
          <p:nvPr/>
        </p:nvSpPr>
        <p:spPr>
          <a:xfrm>
            <a:off x="2837055" y="2455074"/>
            <a:ext cx="2990540" cy="56101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id-ID" sz="2000" dirty="0" smtClean="0">
                <a:solidFill>
                  <a:sysClr val="windowText" lastClr="000000"/>
                </a:solidFill>
                <a:latin typeface="Perpetua" panose="02020502060401020303" pitchFamily="18" charset="0"/>
                <a:cs typeface="Levenim MT" panose="02010502060101010101" pitchFamily="2" charset="-79"/>
              </a:rPr>
              <a:t>Seks bebas atau seks pranikah</a:t>
            </a:r>
            <a:endParaRPr kumimoji="0" lang="id-ID"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E872CEE-55C6-4078-860D-A2C3909B80AB}"/>
              </a:ext>
            </a:extLst>
          </p:cNvPr>
          <p:cNvSpPr/>
          <p:nvPr/>
        </p:nvSpPr>
        <p:spPr>
          <a:xfrm>
            <a:off x="2837053" y="3384192"/>
            <a:ext cx="3700225" cy="56101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Perpetua" panose="020B0604020202020204" charset="0"/>
              </a:rPr>
              <a:t>Kegagalam memakai alat kontrasepsi</a:t>
            </a:r>
          </a:p>
        </p:txBody>
      </p:sp>
      <p:sp>
        <p:nvSpPr>
          <p:cNvPr id="29" name="Rectangle 28">
            <a:extLst>
              <a:ext uri="{FF2B5EF4-FFF2-40B4-BE49-F238E27FC236}">
                <a16:creationId xmlns:a16="http://schemas.microsoft.com/office/drawing/2014/main" id="{1EB28FCB-9D04-42BB-A5A1-EEBDC3BB46A7}"/>
              </a:ext>
            </a:extLst>
          </p:cNvPr>
          <p:cNvSpPr/>
          <p:nvPr/>
        </p:nvSpPr>
        <p:spPr>
          <a:xfrm>
            <a:off x="2837052" y="4164712"/>
            <a:ext cx="8244930" cy="85821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Perpetua" panose="020B0604020202020204" charset="0"/>
              </a:rPr>
              <a:t>Kepercayaan terhadap mitos – mitos seperti berhubungan seksual sekali tidak akan menyebabkan kehamilan, minum alkohol dan lompat-lompat pasca berhubungan seksual dapat menyebabkan sperma tumpah kembali sehingga tidak akan menyebabkan kehamilan.</a:t>
            </a:r>
          </a:p>
        </p:txBody>
      </p:sp>
      <p:sp>
        <p:nvSpPr>
          <p:cNvPr id="31" name="Rectangle 30">
            <a:extLst>
              <a:ext uri="{FF2B5EF4-FFF2-40B4-BE49-F238E27FC236}">
                <a16:creationId xmlns:a16="http://schemas.microsoft.com/office/drawing/2014/main" id="{FDBE91A6-C4CC-40C6-9675-1DCBDAE0503B}"/>
              </a:ext>
            </a:extLst>
          </p:cNvPr>
          <p:cNvSpPr/>
          <p:nvPr/>
        </p:nvSpPr>
        <p:spPr>
          <a:xfrm>
            <a:off x="2837052" y="5242430"/>
            <a:ext cx="2226268" cy="561016"/>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000" dirty="0">
                <a:solidFill>
                  <a:sysClr val="windowText" lastClr="000000"/>
                </a:solidFill>
                <a:latin typeface="Perpetua" panose="02020502060401020303" pitchFamily="18" charset="0"/>
                <a:ea typeface="Please write me a song" panose="02000603000000000000" pitchFamily="2" charset="0"/>
                <a:cs typeface="Levenim MT" panose="02010502060101010101" pitchFamily="2" charset="-79"/>
              </a:rPr>
              <a:t>Pengaruh lingkungan.</a:t>
            </a:r>
            <a:endParaRPr kumimoji="0" lang="id-ID"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57B019-27EA-41F6-931C-0359DDD0406E}"/>
              </a:ext>
            </a:extLst>
          </p:cNvPr>
          <p:cNvSpPr txBox="1"/>
          <p:nvPr/>
        </p:nvSpPr>
        <p:spPr>
          <a:xfrm>
            <a:off x="391030" y="302800"/>
            <a:ext cx="85755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3200" b="0" i="0" u="none" strike="noStrike" kern="1200" cap="none" spc="0" normalizeH="0" baseline="0" noProof="0" dirty="0" smtClean="0">
                <a:ln>
                  <a:noFill/>
                </a:ln>
                <a:solidFill>
                  <a:prstClr val="black"/>
                </a:solidFill>
                <a:effectLst/>
                <a:uLnTx/>
                <a:uFillTx/>
                <a:latin typeface="Cute Notes" panose="03000600000000000000" pitchFamily="66" charset="0"/>
                <a:ea typeface="+mn-ea"/>
                <a:cs typeface="+mn-cs"/>
              </a:rPr>
              <a:t>Penyebab</a:t>
            </a:r>
            <a:r>
              <a:rPr kumimoji="0" lang="id-ID" sz="3200" b="0" i="0" u="none" strike="noStrike" kern="1200" cap="none" spc="0" normalizeH="0" noProof="0" dirty="0" smtClean="0">
                <a:ln>
                  <a:noFill/>
                </a:ln>
                <a:solidFill>
                  <a:prstClr val="black"/>
                </a:solidFill>
                <a:effectLst/>
                <a:uLnTx/>
                <a:uFillTx/>
                <a:latin typeface="Cute Notes" panose="03000600000000000000" pitchFamily="66" charset="0"/>
                <a:ea typeface="+mn-ea"/>
                <a:cs typeface="+mn-cs"/>
              </a:rPr>
              <a:t> terjadinya ktd</a:t>
            </a:r>
            <a:endParaRPr kumimoji="0" lang="id-ID" sz="3200" b="0" i="0" u="none" strike="noStrike" kern="1200" cap="none" spc="0" normalizeH="0" baseline="0" noProof="0" dirty="0">
              <a:ln>
                <a:noFill/>
              </a:ln>
              <a:solidFill>
                <a:prstClr val="black"/>
              </a:solidFill>
              <a:effectLst/>
              <a:uLnTx/>
              <a:uFillTx/>
              <a:latin typeface="Cute Notes" panose="03000600000000000000" pitchFamily="66"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447" y="2935764"/>
            <a:ext cx="6858000" cy="3295650"/>
          </a:xfrm>
          <a:prstGeom prst="rect">
            <a:avLst/>
          </a:prstGeom>
        </p:spPr>
      </p:pic>
    </p:spTree>
    <p:extLst>
      <p:ext uri="{BB962C8B-B14F-4D97-AF65-F5344CB8AC3E}">
        <p14:creationId xmlns:p14="http://schemas.microsoft.com/office/powerpoint/2010/main" val="21179942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fill="hold"/>
                                        <p:tgtEl>
                                          <p:spTgt spid="27"/>
                                        </p:tgtEl>
                                        <p:attrNameLst>
                                          <p:attrName>ppt_x</p:attrName>
                                        </p:attrNameLst>
                                      </p:cBhvr>
                                      <p:tavLst>
                                        <p:tav tm="0">
                                          <p:val>
                                            <p:strVal val="#ppt_x"/>
                                          </p:val>
                                        </p:tav>
                                        <p:tav tm="100000">
                                          <p:val>
                                            <p:strVal val="#ppt_x"/>
                                          </p:val>
                                        </p:tav>
                                      </p:tavLst>
                                    </p:anim>
                                    <p:anim calcmode="lin" valueType="num">
                                      <p:cBhvr additive="base">
                                        <p:cTn id="17" dur="75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ppt_x"/>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2" presetClass="entr" presetSubtype="4"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750" fill="hold"/>
                                        <p:tgtEl>
                                          <p:spTgt spid="29"/>
                                        </p:tgtEl>
                                        <p:attrNameLst>
                                          <p:attrName>ppt_x</p:attrName>
                                        </p:attrNameLst>
                                      </p:cBhvr>
                                      <p:tavLst>
                                        <p:tav tm="0">
                                          <p:val>
                                            <p:strVal val="#ppt_x"/>
                                          </p:val>
                                        </p:tav>
                                        <p:tav tm="100000">
                                          <p:val>
                                            <p:strVal val="#ppt_x"/>
                                          </p:val>
                                        </p:tav>
                                      </p:tavLst>
                                    </p:anim>
                                    <p:anim calcmode="lin" valueType="num">
                                      <p:cBhvr additive="base">
                                        <p:cTn id="27" dur="750" fill="hold"/>
                                        <p:tgtEl>
                                          <p:spTgt spid="29"/>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ppt_x"/>
                                          </p:val>
                                        </p:tav>
                                        <p:tav tm="100000">
                                          <p:val>
                                            <p:strVal val="#ppt_x"/>
                                          </p:val>
                                        </p:tav>
                                      </p:tavLst>
                                    </p:anim>
                                    <p:anim calcmode="lin" valueType="num">
                                      <p:cBhvr additive="base">
                                        <p:cTn id="32"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29" grpId="0" animBg="1"/>
      <p:bldP spid="31"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1" y="-205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0" y="-59932"/>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E8B93361-C1CE-4DE9-86F6-6BF0853EF47F}"/>
              </a:ext>
            </a:extLst>
          </p:cNvPr>
          <p:cNvGrpSpPr/>
          <p:nvPr/>
        </p:nvGrpSpPr>
        <p:grpSpPr>
          <a:xfrm>
            <a:off x="12001" y="-130839"/>
            <a:ext cx="12192000" cy="6968787"/>
            <a:chOff x="0" y="-128044"/>
            <a:chExt cx="12192000" cy="6968787"/>
          </a:xfrm>
          <a:effectLst>
            <a:outerShdw blurRad="50800" dist="38100" algn="l" rotWithShape="0">
              <a:prstClr val="black">
                <a:alpha val="40000"/>
              </a:prstClr>
            </a:outerShdw>
          </a:effectLst>
        </p:grpSpPr>
        <p:sp>
          <p:nvSpPr>
            <p:cNvPr id="21" name="Rectangle 20">
              <a:extLst>
                <a:ext uri="{FF2B5EF4-FFF2-40B4-BE49-F238E27FC236}">
                  <a16:creationId xmlns:a16="http://schemas.microsoft.com/office/drawing/2014/main" id="{C58DD665-4501-4D92-8A35-131DF8DCF38C}"/>
                </a:ext>
              </a:extLst>
            </p:cNvPr>
            <p:cNvSpPr/>
            <p:nvPr/>
          </p:nvSpPr>
          <p:spPr>
            <a:xfrm>
              <a:off x="5297796" y="6279727"/>
              <a:ext cx="1620000" cy="561016"/>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4</a:t>
              </a:r>
            </a:p>
          </p:txBody>
        </p:sp>
        <p:sp>
          <p:nvSpPr>
            <p:cNvPr id="42" name="Rectangle 41">
              <a:extLst>
                <a:ext uri="{FF2B5EF4-FFF2-40B4-BE49-F238E27FC236}">
                  <a16:creationId xmlns:a16="http://schemas.microsoft.com/office/drawing/2014/main" id="{528F96BE-D3E8-48DC-94FB-4E104B4568D1}"/>
                </a:ext>
              </a:extLst>
            </p:cNvPr>
            <p:cNvSpPr/>
            <p:nvPr/>
          </p:nvSpPr>
          <p:spPr>
            <a:xfrm>
              <a:off x="0" y="-128044"/>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89A2232A-4507-47B8-8B18-64B0991A8A18}"/>
              </a:ext>
            </a:extLst>
          </p:cNvPr>
          <p:cNvGrpSpPr/>
          <p:nvPr/>
        </p:nvGrpSpPr>
        <p:grpSpPr>
          <a:xfrm>
            <a:off x="0" y="-130839"/>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Rectangle 46">
            <a:extLst>
              <a:ext uri="{FF2B5EF4-FFF2-40B4-BE49-F238E27FC236}">
                <a16:creationId xmlns:a16="http://schemas.microsoft.com/office/drawing/2014/main" id="{12D58D1E-BE7D-452D-92C9-36A0A4861B67}"/>
              </a:ext>
            </a:extLst>
          </p:cNvPr>
          <p:cNvSpPr/>
          <p:nvPr/>
        </p:nvSpPr>
        <p:spPr>
          <a:xfrm>
            <a:off x="0" y="-6362161"/>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white"/>
                  </a:solidFill>
                  <a:effectLst/>
                  <a:uLnTx/>
                  <a:uFillTx/>
                  <a:latin typeface="BubbleGum" panose="00000400000000000000" pitchFamily="2" charset="0"/>
                  <a:ea typeface="+mn-ea"/>
                  <a:cs typeface="+mn-cs"/>
                </a:rPr>
                <a:t>3</a:t>
              </a:r>
              <a:endPar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endParaRP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AFD03FB6-AE28-487B-A640-4A0503D70E2C}"/>
              </a:ext>
            </a:extLst>
          </p:cNvPr>
          <p:cNvSpPr txBox="1"/>
          <p:nvPr/>
        </p:nvSpPr>
        <p:spPr>
          <a:xfrm>
            <a:off x="666840" y="571341"/>
            <a:ext cx="71343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smtClean="0">
                <a:ln>
                  <a:noFill/>
                </a:ln>
                <a:solidFill>
                  <a:prstClr val="black"/>
                </a:solidFill>
                <a:effectLst/>
                <a:uLnTx/>
                <a:uFillTx/>
                <a:latin typeface="Hello" pitchFamily="2" charset="0"/>
                <a:ea typeface="+mn-ea"/>
                <a:cs typeface="+mn-cs"/>
              </a:rPr>
              <a:t>Dampak KTD pada Remaja</a:t>
            </a:r>
            <a:endParaRPr kumimoji="0" lang="id-ID" sz="5400" b="0" i="0" u="none" strike="noStrike" kern="1200" cap="none" spc="0" normalizeH="0" baseline="0" noProof="0" dirty="0">
              <a:ln>
                <a:noFill/>
              </a:ln>
              <a:solidFill>
                <a:prstClr val="black"/>
              </a:solidFill>
              <a:effectLst/>
              <a:uLnTx/>
              <a:uFillTx/>
              <a:latin typeface="Hello" pitchFamily="2" charset="0"/>
              <a:ea typeface="+mn-ea"/>
              <a:cs typeface="+mn-cs"/>
            </a:endParaRPr>
          </a:p>
        </p:txBody>
      </p:sp>
      <p:sp>
        <p:nvSpPr>
          <p:cNvPr id="7" name="Rectangle 6">
            <a:extLst>
              <a:ext uri="{FF2B5EF4-FFF2-40B4-BE49-F238E27FC236}">
                <a16:creationId xmlns:a16="http://schemas.microsoft.com/office/drawing/2014/main" id="{6AE32EA2-C885-4888-8867-D62D895420AE}"/>
              </a:ext>
            </a:extLst>
          </p:cNvPr>
          <p:cNvSpPr/>
          <p:nvPr/>
        </p:nvSpPr>
        <p:spPr>
          <a:xfrm>
            <a:off x="7245476" y="1854250"/>
            <a:ext cx="4628075" cy="3879858"/>
          </a:xfrm>
          <a:prstGeom prst="rect">
            <a:avLst/>
          </a:prstGeom>
          <a:solidFill>
            <a:schemeClr val="bg1">
              <a:lumMod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a:pPr>
            <a:r>
              <a:rPr kumimoji="0" lang="id-ID" sz="18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Tekanan psikolgis (sanksi sosial)</a:t>
            </a:r>
          </a:p>
          <a:p>
            <a:pPr marL="342900" lvl="0" indent="-342900">
              <a:buAutoNum type="arabicPeriod"/>
            </a:pPr>
            <a:r>
              <a:rPr lang="id-ID" dirty="0" smtClean="0">
                <a:solidFill>
                  <a:sysClr val="windowText" lastClr="000000"/>
                </a:solidFill>
                <a:latin typeface="Comic Sans MS" panose="030F0702030302020204" pitchFamily="66" charset="0"/>
              </a:rPr>
              <a:t>Putus sekolah</a:t>
            </a:r>
          </a:p>
          <a:p>
            <a:pPr marL="342900" lvl="0" indent="-342900">
              <a:buAutoNum type="arabicPeriod"/>
            </a:pPr>
            <a:r>
              <a:rPr kumimoji="0" lang="id-ID" sz="18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Kerentanan</a:t>
            </a:r>
            <a:r>
              <a:rPr kumimoji="0" lang="id-ID" sz="1800" b="0" i="0" u="none" strike="noStrike" kern="1200" cap="none" spc="0" normalizeH="0" noProof="0" dirty="0" smtClean="0">
                <a:ln>
                  <a:noFill/>
                </a:ln>
                <a:solidFill>
                  <a:sysClr val="windowText" lastClr="000000"/>
                </a:solidFill>
                <a:effectLst/>
                <a:uLnTx/>
                <a:uFillTx/>
                <a:latin typeface="Comic Sans MS" panose="030F0702030302020204" pitchFamily="66" charset="0"/>
              </a:rPr>
              <a:t> terjadinya gangguan pada kesehatan organ reproduksi</a:t>
            </a:r>
          </a:p>
          <a:p>
            <a:pPr marL="342900" lvl="0" indent="-342900">
              <a:buAutoNum type="arabicPeriod"/>
            </a:pPr>
            <a:r>
              <a:rPr lang="id-ID" baseline="0" dirty="0" smtClean="0">
                <a:solidFill>
                  <a:sysClr val="windowText" lastClr="000000"/>
                </a:solidFill>
                <a:latin typeface="Comic Sans MS" panose="030F0702030302020204" pitchFamily="66" charset="0"/>
              </a:rPr>
              <a:t>Perasaan</a:t>
            </a:r>
            <a:r>
              <a:rPr lang="id-ID" dirty="0" smtClean="0">
                <a:solidFill>
                  <a:sysClr val="windowText" lastClr="000000"/>
                </a:solidFill>
                <a:latin typeface="Comic Sans MS" panose="030F0702030302020204" pitchFamily="66" charset="0"/>
              </a:rPr>
              <a:t> malu hingga depresi</a:t>
            </a:r>
          </a:p>
          <a:p>
            <a:pPr marL="342900" lvl="0" indent="-342900">
              <a:buAutoNum type="arabicPeriod"/>
            </a:pPr>
            <a:r>
              <a:rPr kumimoji="0" lang="id-ID" sz="18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Sensitif atau mudah marah</a:t>
            </a:r>
          </a:p>
          <a:p>
            <a:pPr marL="342900" lvl="0" indent="-342900">
              <a:buAutoNum type="arabicPeriod"/>
            </a:pPr>
            <a:r>
              <a:rPr lang="id-ID" dirty="0" smtClean="0">
                <a:solidFill>
                  <a:sysClr val="windowText" lastClr="000000"/>
                </a:solidFill>
                <a:latin typeface="Comic Sans MS" panose="030F0702030302020204" pitchFamily="66" charset="0"/>
              </a:rPr>
              <a:t>Peningkatan kasus aborsi tidak aman yang mengancam kesehatan akibat terjadinya infeksi yang dapat mengakibatkan peradangan dan resiko kemungkinan terjadinya mandul dan kematian</a:t>
            </a:r>
            <a:endParaRPr kumimoji="0" lang="id-ID" sz="1800" b="0" i="0" u="none" strike="noStrike" kern="1200" cap="none" spc="0" normalizeH="0" baseline="0" noProof="0" dirty="0">
              <a:ln>
                <a:noFill/>
              </a:ln>
              <a:solidFill>
                <a:sysClr val="windowText" lastClr="000000"/>
              </a:solidFill>
              <a:effectLst/>
              <a:uLnTx/>
              <a:uFillTx/>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652" y="1611076"/>
            <a:ext cx="5991225" cy="3771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170" y="2622351"/>
            <a:ext cx="5895975" cy="3838575"/>
          </a:xfrm>
          <a:prstGeom prst="rect">
            <a:avLst/>
          </a:prstGeom>
        </p:spPr>
      </p:pic>
    </p:spTree>
    <p:extLst>
      <p:ext uri="{BB962C8B-B14F-4D97-AF65-F5344CB8AC3E}">
        <p14:creationId xmlns:p14="http://schemas.microsoft.com/office/powerpoint/2010/main" val="40914591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1" y="-205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5996CB-E385-4A14-9556-C92B832CEB67}"/>
              </a:ext>
            </a:extLst>
          </p:cNvPr>
          <p:cNvSpPr/>
          <p:nvPr/>
        </p:nvSpPr>
        <p:spPr>
          <a:xfrm>
            <a:off x="-12002" y="-14434"/>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0" y="-59932"/>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12001" y="-130839"/>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C3EAEDE4-15DF-4BEB-AF0E-DF61B846FAF9}"/>
              </a:ext>
            </a:extLst>
          </p:cNvPr>
          <p:cNvSpPr/>
          <p:nvPr/>
        </p:nvSpPr>
        <p:spPr>
          <a:xfrm>
            <a:off x="0" y="-6464446"/>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2D58D1E-BE7D-452D-92C9-36A0A4861B67}"/>
              </a:ext>
            </a:extLst>
          </p:cNvPr>
          <p:cNvSpPr/>
          <p:nvPr/>
        </p:nvSpPr>
        <p:spPr>
          <a:xfrm>
            <a:off x="0" y="-6362161"/>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99ABFC1-8E1D-4561-963D-596D78B83681}"/>
              </a:ext>
            </a:extLst>
          </p:cNvPr>
          <p:cNvSpPr/>
          <p:nvPr/>
        </p:nvSpPr>
        <p:spPr>
          <a:xfrm>
            <a:off x="-24001" y="-6362763"/>
            <a:ext cx="12192000" cy="63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E2E446EA-FAE2-4F6A-9B25-459870F6EAD0}"/>
              </a:ext>
            </a:extLst>
          </p:cNvPr>
          <p:cNvGrpSpPr/>
          <p:nvPr/>
        </p:nvGrpSpPr>
        <p:grpSpPr>
          <a:xfrm>
            <a:off x="2351557" y="1847661"/>
            <a:ext cx="7440884" cy="3095675"/>
            <a:chOff x="2732141" y="1382330"/>
            <a:chExt cx="6798468" cy="1089212"/>
          </a:xfrm>
        </p:grpSpPr>
        <p:sp>
          <p:nvSpPr>
            <p:cNvPr id="28" name="Rectangle: Rounded Corners 27">
              <a:extLst>
                <a:ext uri="{FF2B5EF4-FFF2-40B4-BE49-F238E27FC236}">
                  <a16:creationId xmlns:a16="http://schemas.microsoft.com/office/drawing/2014/main" id="{EF358FBE-0591-4488-BA7A-1534673F4C1E}"/>
                </a:ext>
              </a:extLst>
            </p:cNvPr>
            <p:cNvSpPr/>
            <p:nvPr/>
          </p:nvSpPr>
          <p:spPr>
            <a:xfrm>
              <a:off x="2732141" y="1382330"/>
              <a:ext cx="679846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357AF2-067A-4039-A815-3380E340E9A2}"/>
                </a:ext>
              </a:extLst>
            </p:cNvPr>
            <p:cNvSpPr txBox="1"/>
            <p:nvPr/>
          </p:nvSpPr>
          <p:spPr>
            <a:xfrm>
              <a:off x="2975556" y="1556320"/>
              <a:ext cx="6333565" cy="747208"/>
            </a:xfrm>
            <a:prstGeom prst="rect">
              <a:avLst/>
            </a:prstGeom>
            <a:noFill/>
          </p:spPr>
          <p:txBody>
            <a:bodyPr wrap="square" rtlCol="0">
              <a:spAutoFit/>
            </a:bodyPr>
            <a:lstStyle/>
            <a:p>
              <a:pPr lvl="0" algn="ctr"/>
              <a:r>
                <a:rPr lang="id-ID" sz="4400" dirty="0">
                  <a:solidFill>
                    <a:srgbClr val="DEE2E6"/>
                  </a:solidFill>
                  <a:latin typeface="BubbleGum" panose="00000400000000000000" pitchFamily="2" charset="0"/>
                </a:rPr>
                <a:t>Ancaman kesehatan bagi remaja perempuan yang mengalami KTD</a:t>
              </a:r>
              <a:endParaRPr kumimoji="0" lang="id-ID" sz="4400" b="0" i="0" u="none" strike="noStrike" kern="1200" cap="none" spc="0" normalizeH="0" baseline="0" noProof="0" dirty="0">
                <a:ln>
                  <a:noFill/>
                </a:ln>
                <a:solidFill>
                  <a:srgbClr val="DEE2E6"/>
                </a:solidFill>
                <a:effectLst/>
                <a:uLnTx/>
                <a:uFillTx/>
                <a:latin typeface="BubbleGum" panose="00000400000000000000" pitchFamily="2" charset="0"/>
              </a:endParaRPr>
            </a:p>
          </p:txBody>
        </p:sp>
      </p:grpSp>
    </p:spTree>
    <p:extLst>
      <p:ext uri="{BB962C8B-B14F-4D97-AF65-F5344CB8AC3E}">
        <p14:creationId xmlns:p14="http://schemas.microsoft.com/office/powerpoint/2010/main" val="4155286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4</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sp>
        <p:nvSpPr>
          <p:cNvPr id="26" name="Rectangle 25">
            <a:extLst>
              <a:ext uri="{FF2B5EF4-FFF2-40B4-BE49-F238E27FC236}">
                <a16:creationId xmlns:a16="http://schemas.microsoft.com/office/drawing/2014/main" id="{985996CB-E385-4A14-9556-C92B832CEB67}"/>
              </a:ext>
            </a:extLst>
          </p:cNvPr>
          <p:cNvSpPr/>
          <p:nvPr/>
        </p:nvSpPr>
        <p:spPr>
          <a:xfrm>
            <a:off x="-1" y="-6362161"/>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24000" y="-6407659"/>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0" y="-6464446"/>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89A2232A-4507-47B8-8B18-64B0991A8A18}"/>
              </a:ext>
            </a:extLst>
          </p:cNvPr>
          <p:cNvGrpSpPr/>
          <p:nvPr/>
        </p:nvGrpSpPr>
        <p:grpSpPr>
          <a:xfrm>
            <a:off x="0" y="-6464446"/>
            <a:ext cx="12192000" cy="6968787"/>
            <a:chOff x="0" y="-6618994"/>
            <a:chExt cx="12192000" cy="6968787"/>
          </a:xfrm>
        </p:grpSpPr>
        <p:sp>
          <p:nvSpPr>
            <p:cNvPr id="22" name="Rectangle 21">
              <a:extLst>
                <a:ext uri="{FF2B5EF4-FFF2-40B4-BE49-F238E27FC236}">
                  <a16:creationId xmlns:a16="http://schemas.microsoft.com/office/drawing/2014/main" id="{B02233BB-DED9-4085-91C2-48EC3805E0DC}"/>
                </a:ext>
              </a:extLst>
            </p:cNvPr>
            <p:cNvSpPr/>
            <p:nvPr/>
          </p:nvSpPr>
          <p:spPr>
            <a:xfrm>
              <a:off x="7053944" y="-190207"/>
              <a:ext cx="1620000" cy="540000"/>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5</a:t>
              </a:r>
            </a:p>
          </p:txBody>
        </p:sp>
        <p:sp>
          <p:nvSpPr>
            <p:cNvPr id="46" name="Rectangle 45">
              <a:extLst>
                <a:ext uri="{FF2B5EF4-FFF2-40B4-BE49-F238E27FC236}">
                  <a16:creationId xmlns:a16="http://schemas.microsoft.com/office/drawing/2014/main" id="{C3EAEDE4-15DF-4BEB-AF0E-DF61B846FAF9}"/>
                </a:ext>
              </a:extLst>
            </p:cNvPr>
            <p:cNvSpPr/>
            <p:nvPr/>
          </p:nvSpPr>
          <p:spPr>
            <a:xfrm>
              <a:off x="0" y="-6618994"/>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B6B39BFB-F742-4E37-9450-379C67EEE5F4}"/>
              </a:ext>
            </a:extLst>
          </p:cNvPr>
          <p:cNvSpPr txBox="1"/>
          <p:nvPr/>
        </p:nvSpPr>
        <p:spPr>
          <a:xfrm>
            <a:off x="812121" y="1843389"/>
            <a:ext cx="8327405" cy="4401205"/>
          </a:xfrm>
          <a:prstGeom prst="rect">
            <a:avLst/>
          </a:prstGeom>
          <a:noFill/>
        </p:spPr>
        <p:txBody>
          <a:bodyPr wrap="square" rtlCol="0">
            <a:spAutoFit/>
          </a:bodyPr>
          <a:lstStyle/>
          <a:p>
            <a:pPr marL="342900" lvl="0" indent="-342900" algn="just">
              <a:buFont typeface="Arial" panose="020B0604020202020204" pitchFamily="34" charset="0"/>
              <a:buChar char="•"/>
            </a:pPr>
            <a:r>
              <a:rPr lang="id-ID" sz="2000" dirty="0" smtClean="0">
                <a:solidFill>
                  <a:prstClr val="black"/>
                </a:solidFill>
              </a:rPr>
              <a:t>Pada </a:t>
            </a:r>
            <a:r>
              <a:rPr lang="id-ID" sz="2000" dirty="0">
                <a:solidFill>
                  <a:prstClr val="black"/>
                </a:solidFill>
              </a:rPr>
              <a:t>umumnya remaja belum siap mengalami kehamilan dan persalinan yang sehat serta aman.</a:t>
            </a:r>
          </a:p>
          <a:p>
            <a:pPr marL="342900" lvl="0" indent="-342900" algn="just">
              <a:buFont typeface="Arial" panose="020B0604020202020204" pitchFamily="34" charset="0"/>
              <a:buChar char="•"/>
            </a:pPr>
            <a:r>
              <a:rPr lang="id-ID" sz="2000" dirty="0">
                <a:solidFill>
                  <a:prstClr val="black"/>
                </a:solidFill>
              </a:rPr>
              <a:t>Hamil dalam usia yang masih terlalu muda mudah terkena tosemia (yang menyebabkan kejang). </a:t>
            </a:r>
            <a:endParaRPr lang="id-ID" sz="2000" dirty="0" smtClean="0">
              <a:solidFill>
                <a:prstClr val="black"/>
              </a:solidFill>
            </a:endParaRPr>
          </a:p>
          <a:p>
            <a:pPr marL="342900" lvl="0" indent="-342900" algn="just">
              <a:buFont typeface="Arial" panose="020B0604020202020204" pitchFamily="34" charset="0"/>
              <a:buChar char="•"/>
            </a:pPr>
            <a:r>
              <a:rPr lang="id-ID" sz="2000" dirty="0" smtClean="0">
                <a:solidFill>
                  <a:prstClr val="black"/>
                </a:solidFill>
              </a:rPr>
              <a:t>Remaja </a:t>
            </a:r>
            <a:r>
              <a:rPr lang="id-ID" sz="2000" dirty="0">
                <a:solidFill>
                  <a:prstClr val="black"/>
                </a:solidFill>
              </a:rPr>
              <a:t>yang usianya masih </a:t>
            </a:r>
            <a:r>
              <a:rPr lang="id-ID" sz="2000" dirty="0" smtClean="0">
                <a:solidFill>
                  <a:prstClr val="black"/>
                </a:solidFill>
              </a:rPr>
              <a:t>dibawah 18 </a:t>
            </a:r>
            <a:r>
              <a:rPr lang="id-ID" sz="2000" dirty="0">
                <a:solidFill>
                  <a:prstClr val="black"/>
                </a:solidFill>
              </a:rPr>
              <a:t>tahun memiliki pinggul yang masih terlalu sehingga akan menyakiti bayi. Bila hamil diusia dini besar kemungkinan remaja akan mengalami proses kelahiran yang sulit, lama dan menyakitkan. Kalau tidak ditolong dengan peralatan yang memadai maka dapat berhadapan dengan maut.</a:t>
            </a:r>
          </a:p>
          <a:p>
            <a:pPr marL="342900" lvl="0" indent="-342900" algn="just">
              <a:buFont typeface="Arial" panose="020B0604020202020204" pitchFamily="34" charset="0"/>
              <a:buChar char="•"/>
            </a:pPr>
            <a:r>
              <a:rPr lang="id-ID" sz="2000" dirty="0">
                <a:solidFill>
                  <a:prstClr val="black"/>
                </a:solidFill>
              </a:rPr>
              <a:t>Bayi yang dilahirkan oleh ibu yang terlalu muda lebih mungkin berukuran kecil atau lahir prematur (sebelum waktunya).</a:t>
            </a:r>
          </a:p>
          <a:p>
            <a:pPr marL="342900" lvl="0" indent="-342900" algn="just">
              <a:buFont typeface="Arial" panose="020B0604020202020204" pitchFamily="34" charset="0"/>
              <a:buChar char="•"/>
            </a:pPr>
            <a:r>
              <a:rPr lang="id-ID" sz="2000" dirty="0">
                <a:solidFill>
                  <a:prstClr val="black"/>
                </a:solidFill>
              </a:rPr>
              <a:t>Bila masih remaja dan terlanjur hamil, cepat hubungi bidan atau petugas kesehatan yang berpengalaman agar mendapatkan layanan kehamilan dan persalinan yang aman.</a:t>
            </a:r>
            <a:endParaRPr kumimoji="0" lang="id-ID" sz="2000" b="0" i="0" u="none" strike="noStrike" kern="1200" cap="none" spc="0" normalizeH="0" baseline="0" noProof="0" dirty="0" smtClean="0">
              <a:ln>
                <a:noFill/>
              </a:ln>
              <a:solidFill>
                <a:prstClr val="black"/>
              </a:solidFill>
              <a:effectLst/>
              <a:uLnTx/>
              <a:uFillTx/>
              <a:latin typeface="Calibri" panose="020F0502020204030204"/>
            </a:endParaRPr>
          </a:p>
        </p:txBody>
      </p:sp>
      <p:sp>
        <p:nvSpPr>
          <p:cNvPr id="7" name="Rectangle 6">
            <a:extLst>
              <a:ext uri="{FF2B5EF4-FFF2-40B4-BE49-F238E27FC236}">
                <a16:creationId xmlns:a16="http://schemas.microsoft.com/office/drawing/2014/main" id="{A680779A-06B2-4715-9B74-E37742FC4878}"/>
              </a:ext>
            </a:extLst>
          </p:cNvPr>
          <p:cNvSpPr/>
          <p:nvPr/>
        </p:nvSpPr>
        <p:spPr>
          <a:xfrm>
            <a:off x="373487" y="1646825"/>
            <a:ext cx="4602337" cy="876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8959814" y="2115080"/>
            <a:ext cx="3387898" cy="3393344"/>
          </a:xfrm>
          <a:prstGeom prst="rect">
            <a:avLst/>
          </a:prstGeom>
        </p:spPr>
      </p:pic>
    </p:spTree>
    <p:extLst>
      <p:ext uri="{BB962C8B-B14F-4D97-AF65-F5344CB8AC3E}">
        <p14:creationId xmlns:p14="http://schemas.microsoft.com/office/powerpoint/2010/main" val="17265314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1" y="-205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5996CB-E385-4A14-9556-C92B832CEB67}"/>
              </a:ext>
            </a:extLst>
          </p:cNvPr>
          <p:cNvSpPr/>
          <p:nvPr/>
        </p:nvSpPr>
        <p:spPr>
          <a:xfrm>
            <a:off x="-12002" y="-14434"/>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0" y="-59932"/>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12001" y="-130839"/>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C3EAEDE4-15DF-4BEB-AF0E-DF61B846FAF9}"/>
              </a:ext>
            </a:extLst>
          </p:cNvPr>
          <p:cNvSpPr/>
          <p:nvPr/>
        </p:nvSpPr>
        <p:spPr>
          <a:xfrm>
            <a:off x="0" y="-6464446"/>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2D58D1E-BE7D-452D-92C9-36A0A4861B67}"/>
              </a:ext>
            </a:extLst>
          </p:cNvPr>
          <p:cNvSpPr/>
          <p:nvPr/>
        </p:nvSpPr>
        <p:spPr>
          <a:xfrm>
            <a:off x="0" y="-6362161"/>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99ABFC1-8E1D-4561-963D-596D78B83681}"/>
              </a:ext>
            </a:extLst>
          </p:cNvPr>
          <p:cNvSpPr/>
          <p:nvPr/>
        </p:nvSpPr>
        <p:spPr>
          <a:xfrm>
            <a:off x="-24001" y="-6362763"/>
            <a:ext cx="12192000" cy="63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E2E446EA-FAE2-4F6A-9B25-459870F6EAD0}"/>
              </a:ext>
            </a:extLst>
          </p:cNvPr>
          <p:cNvGrpSpPr/>
          <p:nvPr/>
        </p:nvGrpSpPr>
        <p:grpSpPr>
          <a:xfrm>
            <a:off x="2351557" y="1847661"/>
            <a:ext cx="7440884" cy="3095675"/>
            <a:chOff x="2732141" y="1382330"/>
            <a:chExt cx="6798468" cy="1089212"/>
          </a:xfrm>
        </p:grpSpPr>
        <p:sp>
          <p:nvSpPr>
            <p:cNvPr id="28" name="Rectangle: Rounded Corners 27">
              <a:extLst>
                <a:ext uri="{FF2B5EF4-FFF2-40B4-BE49-F238E27FC236}">
                  <a16:creationId xmlns:a16="http://schemas.microsoft.com/office/drawing/2014/main" id="{EF358FBE-0591-4488-BA7A-1534673F4C1E}"/>
                </a:ext>
              </a:extLst>
            </p:cNvPr>
            <p:cNvSpPr/>
            <p:nvPr/>
          </p:nvSpPr>
          <p:spPr>
            <a:xfrm>
              <a:off x="2732141" y="1382330"/>
              <a:ext cx="679846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357AF2-067A-4039-A815-3380E340E9A2}"/>
                </a:ext>
              </a:extLst>
            </p:cNvPr>
            <p:cNvSpPr txBox="1"/>
            <p:nvPr/>
          </p:nvSpPr>
          <p:spPr>
            <a:xfrm>
              <a:off x="2997486" y="1628349"/>
              <a:ext cx="6333565" cy="5089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400" b="0" i="0" u="none" strike="noStrike" kern="1200" cap="none" spc="0" normalizeH="0" baseline="0" noProof="0" dirty="0" smtClean="0">
                  <a:ln>
                    <a:noFill/>
                  </a:ln>
                  <a:solidFill>
                    <a:srgbClr val="DEE2E6"/>
                  </a:solidFill>
                  <a:effectLst/>
                  <a:uLnTx/>
                  <a:uFillTx/>
                  <a:latin typeface="BubbleGum" panose="00000400000000000000" pitchFamily="2" charset="0"/>
                  <a:ea typeface="+mn-ea"/>
                  <a:cs typeface="+mn-cs"/>
                </a:rPr>
                <a:t>PERAN ORANGTUA DALAM PENCEGAHAN KTD</a:t>
              </a:r>
              <a:endParaRPr kumimoji="0" lang="id-ID" sz="4400" b="0" i="0" u="none" strike="noStrike" kern="1200" cap="none" spc="0" normalizeH="0" baseline="0" noProof="0" dirty="0">
                <a:ln>
                  <a:noFill/>
                </a:ln>
                <a:solidFill>
                  <a:srgbClr val="DEE2E6"/>
                </a:solidFill>
                <a:effectLst/>
                <a:uLnTx/>
                <a:uFillTx/>
                <a:latin typeface="BubbleGum" panose="00000400000000000000" pitchFamily="2" charset="0"/>
                <a:ea typeface="+mn-ea"/>
                <a:cs typeface="+mn-cs"/>
              </a:endParaRPr>
            </a:p>
          </p:txBody>
        </p:sp>
      </p:grpSp>
    </p:spTree>
    <p:extLst>
      <p:ext uri="{BB962C8B-B14F-4D97-AF65-F5344CB8AC3E}">
        <p14:creationId xmlns:p14="http://schemas.microsoft.com/office/powerpoint/2010/main" val="16615831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92824B0-FD9A-438B-AB74-8EC59C34D03B}"/>
              </a:ext>
            </a:extLst>
          </p:cNvPr>
          <p:cNvGrpSpPr/>
          <p:nvPr/>
        </p:nvGrpSpPr>
        <p:grpSpPr>
          <a:xfrm>
            <a:off x="-1" y="-2052"/>
            <a:ext cx="12168000" cy="6840000"/>
            <a:chOff x="0" y="-25759"/>
            <a:chExt cx="12192000" cy="6883759"/>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29752FA8-FF75-4977-A747-1AE488CB0D1A}"/>
                </a:ext>
              </a:extLst>
            </p:cNvPr>
            <p:cNvSpPr/>
            <p:nvPr/>
          </p:nvSpPr>
          <p:spPr>
            <a:xfrm>
              <a:off x="0" y="-25759"/>
              <a:ext cx="12192000" cy="6372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04B8EF-9523-481B-BD29-3F393D9CB6E8}"/>
                </a:ext>
              </a:extLst>
            </p:cNvPr>
            <p:cNvSpPr/>
            <p:nvPr/>
          </p:nvSpPr>
          <p:spPr>
            <a:xfrm>
              <a:off x="0" y="6318000"/>
              <a:ext cx="1620000" cy="540000"/>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smtClean="0">
                  <a:ln>
                    <a:noFill/>
                  </a:ln>
                  <a:solidFill>
                    <a:prstClr val="black"/>
                  </a:solidFill>
                  <a:effectLst/>
                  <a:uLnTx/>
                  <a:uFillTx/>
                  <a:latin typeface="BubbleGum" panose="00000400000000000000" pitchFamily="2" charset="0"/>
                  <a:ea typeface="+mn-ea"/>
                  <a:cs typeface="+mn-cs"/>
                </a:rPr>
                <a:t>5</a:t>
              </a:r>
              <a:endParaRPr kumimoji="0" lang="id-ID" sz="2400" b="0" i="0" u="none" strike="noStrike" kern="1200" cap="none" spc="0" normalizeH="0" baseline="0" noProof="0" dirty="0">
                <a:ln>
                  <a:noFill/>
                </a:ln>
                <a:solidFill>
                  <a:prstClr val="black"/>
                </a:solidFill>
                <a:effectLst/>
                <a:uLnTx/>
                <a:uFillTx/>
                <a:latin typeface="BubbleGum" panose="00000400000000000000" pitchFamily="2" charset="0"/>
                <a:ea typeface="+mn-ea"/>
                <a:cs typeface="+mn-cs"/>
              </a:endParaRPr>
            </a:p>
          </p:txBody>
        </p:sp>
      </p:grpSp>
      <p:sp>
        <p:nvSpPr>
          <p:cNvPr id="26" name="Rectangle 25">
            <a:extLst>
              <a:ext uri="{FF2B5EF4-FFF2-40B4-BE49-F238E27FC236}">
                <a16:creationId xmlns:a16="http://schemas.microsoft.com/office/drawing/2014/main" id="{985996CB-E385-4A14-9556-C92B832CEB67}"/>
              </a:ext>
            </a:extLst>
          </p:cNvPr>
          <p:cNvSpPr/>
          <p:nvPr/>
        </p:nvSpPr>
        <p:spPr>
          <a:xfrm>
            <a:off x="-1" y="-6362161"/>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24000" y="-6407659"/>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0" y="-6464446"/>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C3EAEDE4-15DF-4BEB-AF0E-DF61B846FAF9}"/>
              </a:ext>
            </a:extLst>
          </p:cNvPr>
          <p:cNvSpPr/>
          <p:nvPr/>
        </p:nvSpPr>
        <p:spPr>
          <a:xfrm>
            <a:off x="0" y="-6464446"/>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55D682D4-09AC-43C1-8DAF-3AE04B77F5D6}"/>
              </a:ext>
            </a:extLst>
          </p:cNvPr>
          <p:cNvGrpSpPr/>
          <p:nvPr/>
        </p:nvGrpSpPr>
        <p:grpSpPr>
          <a:xfrm>
            <a:off x="0" y="-6362161"/>
            <a:ext cx="12192000" cy="6866502"/>
            <a:chOff x="0" y="-25759"/>
            <a:chExt cx="12192000" cy="6866502"/>
          </a:xfrm>
        </p:grpSpPr>
        <p:sp>
          <p:nvSpPr>
            <p:cNvPr id="24" name="Rectangle 23">
              <a:extLst>
                <a:ext uri="{FF2B5EF4-FFF2-40B4-BE49-F238E27FC236}">
                  <a16:creationId xmlns:a16="http://schemas.microsoft.com/office/drawing/2014/main" id="{A16028D3-A664-40AD-BCB8-5C6EA53C427D}"/>
                </a:ext>
              </a:extLst>
            </p:cNvPr>
            <p:cNvSpPr/>
            <p:nvPr/>
          </p:nvSpPr>
          <p:spPr>
            <a:xfrm>
              <a:off x="8788971" y="6300743"/>
              <a:ext cx="1620000" cy="540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6</a:t>
              </a:r>
            </a:p>
          </p:txBody>
        </p:sp>
        <p:sp>
          <p:nvSpPr>
            <p:cNvPr id="47" name="Rectangle 46">
              <a:extLst>
                <a:ext uri="{FF2B5EF4-FFF2-40B4-BE49-F238E27FC236}">
                  <a16:creationId xmlns:a16="http://schemas.microsoft.com/office/drawing/2014/main" id="{12D58D1E-BE7D-452D-92C9-36A0A4861B67}"/>
                </a:ext>
              </a:extLst>
            </p:cNvPr>
            <p:cNvSpPr/>
            <p:nvPr/>
          </p:nvSpPr>
          <p:spPr>
            <a:xfrm>
              <a:off x="0" y="-25759"/>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D1E2B50C-193C-405D-95D6-A5D92AB828E6}"/>
              </a:ext>
            </a:extLst>
          </p:cNvPr>
          <p:cNvGrpSpPr/>
          <p:nvPr/>
        </p:nvGrpSpPr>
        <p:grpSpPr>
          <a:xfrm>
            <a:off x="-24001" y="-6362763"/>
            <a:ext cx="12204000" cy="6879486"/>
            <a:chOff x="-24001" y="-26361"/>
            <a:chExt cx="12204000" cy="6879486"/>
          </a:xfrm>
          <a:solidFill>
            <a:srgbClr val="595959"/>
          </a:solidFill>
          <a:effectLst/>
        </p:grpSpPr>
        <p:sp>
          <p:nvSpPr>
            <p:cNvPr id="23" name="Rectangle 22">
              <a:extLst>
                <a:ext uri="{FF2B5EF4-FFF2-40B4-BE49-F238E27FC236}">
                  <a16:creationId xmlns:a16="http://schemas.microsoft.com/office/drawing/2014/main" id="{84B3F93B-3850-4E2C-8CB3-C84FF4322ED1}"/>
                </a:ext>
              </a:extLst>
            </p:cNvPr>
            <p:cNvSpPr/>
            <p:nvPr/>
          </p:nvSpPr>
          <p:spPr>
            <a:xfrm>
              <a:off x="10523999" y="6313125"/>
              <a:ext cx="1656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prstClr val="white"/>
                  </a:solidFill>
                  <a:effectLst/>
                  <a:uLnTx/>
                  <a:uFillTx/>
                  <a:latin typeface="BubbleGum" panose="00000400000000000000" pitchFamily="2" charset="0"/>
                  <a:ea typeface="+mn-ea"/>
                  <a:cs typeface="+mn-cs"/>
                </a:rPr>
                <a:t>7</a:t>
              </a:r>
            </a:p>
          </p:txBody>
        </p:sp>
        <p:sp>
          <p:nvSpPr>
            <p:cNvPr id="54" name="Rectangle 53">
              <a:extLst>
                <a:ext uri="{FF2B5EF4-FFF2-40B4-BE49-F238E27FC236}">
                  <a16:creationId xmlns:a16="http://schemas.microsoft.com/office/drawing/2014/main" id="{299ABFC1-8E1D-4561-963D-596D78B83681}"/>
                </a:ext>
              </a:extLst>
            </p:cNvPr>
            <p:cNvSpPr/>
            <p:nvPr/>
          </p:nvSpPr>
          <p:spPr>
            <a:xfrm>
              <a:off x="-24001" y="-26361"/>
              <a:ext cx="12192000" cy="63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B6B39BFB-F742-4E37-9450-379C67EEE5F4}"/>
              </a:ext>
            </a:extLst>
          </p:cNvPr>
          <p:cNvSpPr txBox="1"/>
          <p:nvPr/>
        </p:nvSpPr>
        <p:spPr>
          <a:xfrm>
            <a:off x="343547" y="1183879"/>
            <a:ext cx="6967103" cy="397031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3600" dirty="0" smtClean="0">
                <a:solidFill>
                  <a:prstClr val="black"/>
                </a:solidFill>
                <a:latin typeface="Calibri" panose="020F0502020204030204"/>
              </a:rPr>
              <a:t>Menanamkan pola asuh yang baik sejak dini</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3600" b="0" i="0" u="none" strike="noStrike" kern="1200" cap="none" spc="0" normalizeH="0" baseline="0" noProof="0" dirty="0" smtClean="0">
                <a:ln>
                  <a:noFill/>
                </a:ln>
                <a:solidFill>
                  <a:prstClr val="black"/>
                </a:solidFill>
                <a:effectLst/>
                <a:uLnTx/>
                <a:uFillTx/>
                <a:latin typeface="Calibri" panose="020F0502020204030204"/>
              </a:rPr>
              <a:t>Membekali</a:t>
            </a:r>
            <a:r>
              <a:rPr kumimoji="0" lang="id-ID" sz="3600" b="0" i="0" u="none" strike="noStrike" kern="1200" cap="none" spc="0" normalizeH="0" noProof="0" dirty="0" smtClean="0">
                <a:ln>
                  <a:noFill/>
                </a:ln>
                <a:solidFill>
                  <a:prstClr val="black"/>
                </a:solidFill>
                <a:effectLst/>
                <a:uLnTx/>
                <a:uFillTx/>
                <a:latin typeface="Calibri" panose="020F0502020204030204"/>
              </a:rPr>
              <a:t> anak dengan dasar moral dan agama</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3600" baseline="0" dirty="0" smtClean="0">
                <a:solidFill>
                  <a:prstClr val="black"/>
                </a:solidFill>
                <a:latin typeface="Calibri" panose="020F0502020204030204"/>
              </a:rPr>
              <a:t>Berkomunikasi</a:t>
            </a:r>
            <a:r>
              <a:rPr lang="id-ID" sz="3600" dirty="0" smtClean="0">
                <a:solidFill>
                  <a:prstClr val="black"/>
                </a:solidFill>
                <a:latin typeface="Calibri" panose="020F0502020204030204"/>
              </a:rPr>
              <a:t> dengan baik dan efektid antara orangtua dan anak</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id-ID" sz="3600" dirty="0" smtClean="0">
                <a:solidFill>
                  <a:prstClr val="black"/>
                </a:solidFill>
                <a:latin typeface="Calibri" panose="020F0502020204030204"/>
              </a:rPr>
              <a:t>Menjadi tokoh panutan bagi anak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650" y="2485790"/>
            <a:ext cx="5014527" cy="3815591"/>
          </a:xfrm>
          <a:prstGeom prst="rect">
            <a:avLst/>
          </a:prstGeom>
        </p:spPr>
      </p:pic>
    </p:spTree>
    <p:extLst>
      <p:ext uri="{BB962C8B-B14F-4D97-AF65-F5344CB8AC3E}">
        <p14:creationId xmlns:p14="http://schemas.microsoft.com/office/powerpoint/2010/main" val="7127328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olidDmnd">
          <a:fgClr>
            <a:srgbClr val="E9ECEF"/>
          </a:fgClr>
          <a:bgClr>
            <a:schemeClr val="bg1"/>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752FA8-FF75-4977-A747-1AE488CB0D1A}"/>
              </a:ext>
            </a:extLst>
          </p:cNvPr>
          <p:cNvSpPr/>
          <p:nvPr/>
        </p:nvSpPr>
        <p:spPr>
          <a:xfrm>
            <a:off x="-1" y="-2052"/>
            <a:ext cx="12168000" cy="6331494"/>
          </a:xfrm>
          <a:prstGeom prst="rect">
            <a:avLst/>
          </a:prstGeom>
          <a:solidFill>
            <a:srgbClr val="D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5996CB-E385-4A14-9556-C92B832CEB67}"/>
              </a:ext>
            </a:extLst>
          </p:cNvPr>
          <p:cNvSpPr/>
          <p:nvPr/>
        </p:nvSpPr>
        <p:spPr>
          <a:xfrm>
            <a:off x="-12002" y="-14434"/>
            <a:ext cx="12192001" cy="6315929"/>
          </a:xfrm>
          <a:prstGeom prst="rect">
            <a:avLst/>
          </a:prstGeom>
          <a:solidFill>
            <a:srgbClr val="CED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8ED4C90-AE68-4106-862E-0E7D6E8B3CBE}"/>
              </a:ext>
            </a:extLst>
          </p:cNvPr>
          <p:cNvSpPr/>
          <p:nvPr/>
        </p:nvSpPr>
        <p:spPr>
          <a:xfrm>
            <a:off x="0" y="-59932"/>
            <a:ext cx="12192000" cy="6372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28F96BE-D3E8-48DC-94FB-4E104B4568D1}"/>
              </a:ext>
            </a:extLst>
          </p:cNvPr>
          <p:cNvSpPr/>
          <p:nvPr/>
        </p:nvSpPr>
        <p:spPr>
          <a:xfrm>
            <a:off x="12001" y="-130839"/>
            <a:ext cx="12192000" cy="6417498"/>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C3EAEDE4-15DF-4BEB-AF0E-DF61B846FAF9}"/>
              </a:ext>
            </a:extLst>
          </p:cNvPr>
          <p:cNvSpPr/>
          <p:nvPr/>
        </p:nvSpPr>
        <p:spPr>
          <a:xfrm>
            <a:off x="0" y="-6464446"/>
            <a:ext cx="12192000" cy="6474285"/>
          </a:xfrm>
          <a:prstGeom prst="rect">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2D58D1E-BE7D-452D-92C9-36A0A4861B67}"/>
              </a:ext>
            </a:extLst>
          </p:cNvPr>
          <p:cNvSpPr/>
          <p:nvPr/>
        </p:nvSpPr>
        <p:spPr>
          <a:xfrm>
            <a:off x="0" y="-6362161"/>
            <a:ext cx="12192000" cy="6372000"/>
          </a:xfrm>
          <a:prstGeom prst="rect">
            <a:avLst/>
          </a:prstGeom>
          <a:solidFill>
            <a:srgbClr val="6C75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99ABFC1-8E1D-4561-963D-596D78B83681}"/>
              </a:ext>
            </a:extLst>
          </p:cNvPr>
          <p:cNvSpPr/>
          <p:nvPr/>
        </p:nvSpPr>
        <p:spPr>
          <a:xfrm>
            <a:off x="-24001" y="-6362763"/>
            <a:ext cx="12192000" cy="6372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E2E446EA-FAE2-4F6A-9B25-459870F6EAD0}"/>
              </a:ext>
            </a:extLst>
          </p:cNvPr>
          <p:cNvGrpSpPr/>
          <p:nvPr/>
        </p:nvGrpSpPr>
        <p:grpSpPr>
          <a:xfrm>
            <a:off x="2351557" y="1847661"/>
            <a:ext cx="7440884" cy="3095675"/>
            <a:chOff x="2732141" y="1382330"/>
            <a:chExt cx="6798468" cy="1089212"/>
          </a:xfrm>
        </p:grpSpPr>
        <p:sp>
          <p:nvSpPr>
            <p:cNvPr id="28" name="Rectangle: Rounded Corners 27">
              <a:extLst>
                <a:ext uri="{FF2B5EF4-FFF2-40B4-BE49-F238E27FC236}">
                  <a16:creationId xmlns:a16="http://schemas.microsoft.com/office/drawing/2014/main" id="{EF358FBE-0591-4488-BA7A-1534673F4C1E}"/>
                </a:ext>
              </a:extLst>
            </p:cNvPr>
            <p:cNvSpPr/>
            <p:nvPr/>
          </p:nvSpPr>
          <p:spPr>
            <a:xfrm>
              <a:off x="2732141" y="1382330"/>
              <a:ext cx="6798468" cy="1089212"/>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357AF2-067A-4039-A815-3380E340E9A2}"/>
                </a:ext>
              </a:extLst>
            </p:cNvPr>
            <p:cNvSpPr txBox="1"/>
            <p:nvPr/>
          </p:nvSpPr>
          <p:spPr>
            <a:xfrm>
              <a:off x="2997486" y="1628349"/>
              <a:ext cx="6333565" cy="5089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400" b="0" i="0" u="none" strike="noStrike" kern="1200" cap="none" spc="0" normalizeH="0" baseline="0" noProof="0" dirty="0" smtClean="0">
                  <a:ln>
                    <a:noFill/>
                  </a:ln>
                  <a:solidFill>
                    <a:srgbClr val="DEE2E6"/>
                  </a:solidFill>
                  <a:effectLst/>
                  <a:uLnTx/>
                  <a:uFillTx/>
                  <a:latin typeface="BubbleGum" panose="00000400000000000000" pitchFamily="2" charset="0"/>
                  <a:ea typeface="+mn-ea"/>
                  <a:cs typeface="+mn-cs"/>
                </a:rPr>
                <a:t>PERAN pendidik/guru DALAM PENCEGAHAN KTD</a:t>
              </a:r>
              <a:endParaRPr kumimoji="0" lang="id-ID" sz="4400" b="0" i="0" u="none" strike="noStrike" kern="1200" cap="none" spc="0" normalizeH="0" baseline="0" noProof="0" dirty="0">
                <a:ln>
                  <a:noFill/>
                </a:ln>
                <a:solidFill>
                  <a:srgbClr val="DEE2E6"/>
                </a:solidFill>
                <a:effectLst/>
                <a:uLnTx/>
                <a:uFillTx/>
                <a:latin typeface="BubbleGum" panose="00000400000000000000" pitchFamily="2" charset="0"/>
                <a:ea typeface="+mn-ea"/>
                <a:cs typeface="+mn-cs"/>
              </a:endParaRPr>
            </a:p>
          </p:txBody>
        </p:sp>
      </p:grpSp>
    </p:spTree>
    <p:extLst>
      <p:ext uri="{BB962C8B-B14F-4D97-AF65-F5344CB8AC3E}">
        <p14:creationId xmlns:p14="http://schemas.microsoft.com/office/powerpoint/2010/main" val="13141259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412</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Comic Sans MS</vt:lpstr>
      <vt:lpstr>Levenim MT</vt:lpstr>
      <vt:lpstr>Perpetua</vt:lpstr>
      <vt:lpstr>Hello</vt:lpstr>
      <vt:lpstr>Calibri Light</vt:lpstr>
      <vt:lpstr>Calibri</vt:lpstr>
      <vt:lpstr>Keep on Truckin</vt:lpstr>
      <vt:lpstr>Arial</vt:lpstr>
      <vt:lpstr>BubbleGum</vt:lpstr>
      <vt:lpstr>Please write me a song</vt:lpstr>
      <vt:lpstr>Cute Notes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7</dc:creator>
  <cp:lastModifiedBy>Admin</cp:lastModifiedBy>
  <cp:revision>56</cp:revision>
  <dcterms:created xsi:type="dcterms:W3CDTF">2022-01-31T13:27:02Z</dcterms:created>
  <dcterms:modified xsi:type="dcterms:W3CDTF">2024-08-01T09:20:08Z</dcterms:modified>
</cp:coreProperties>
</file>