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67" r:id="rId4"/>
    <p:sldId id="268" r:id="rId5"/>
    <p:sldId id="274" r:id="rId6"/>
    <p:sldId id="269" r:id="rId7"/>
    <p:sldId id="270" r:id="rId8"/>
    <p:sldId id="271" r:id="rId9"/>
    <p:sldId id="272" r:id="rId10"/>
    <p:sldId id="273" r:id="rId11"/>
    <p:sldId id="266"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BubbleGum" panose="020B0604020202020204"/>
      <p:regular r:id="rId19"/>
    </p:embeddedFont>
    <p:embeddedFont>
      <p:font typeface="Keep on Truckin" panose="020B0604020202020204" charset="0"/>
      <p:regular r:id="rId20"/>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9ECEF"/>
    <a:srgbClr val="DEE2E6"/>
    <a:srgbClr val="CED4DA"/>
    <a:srgbClr val="6C757D"/>
    <a:srgbClr val="CCCCCC"/>
    <a:srgbClr val="7F7F7F"/>
    <a:srgbClr val="A5A5A5"/>
    <a:srgbClr val="ADB5BD"/>
    <a:srgbClr val="F8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660" y="6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9309-1FDF-4B3F-A0B3-A73FDE36D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D571E575-DE9F-4CE2-A0EC-F8C2DE6C2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75889653-53BD-4515-9794-5F2FC37D3274}"/>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BCB24E69-F152-494E-BD0A-2035753A507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2BAD617-907E-4782-955E-72A107E09F75}"/>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1559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CF8E-524C-4A1A-A526-1C51BEEA4EDE}"/>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DCCCE1F7-2B5C-4A79-97F8-F21C3D2264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3F3496E1-9907-4B17-8C7D-CD29B6B21B2F}"/>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5DE149FA-BA39-4043-95AD-F3E27932F634}"/>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7F5420C-BE61-44CF-AB4C-7DC7017549AA}"/>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322422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79B8-609A-4F2E-9AB8-AD315571E3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9BA90C16-6C97-49E5-BB1D-C1D85C0F61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9149E6D-CFC2-490C-A1B0-9E56203B7345}"/>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55E19B8F-D1A2-443A-B7A0-F5960A3F5DA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BB0B6F2E-E5A9-46EB-A779-AFE77E81429A}"/>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60416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BD45-0631-4E17-9F4B-1CB90C3B4E06}"/>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80D26357-05A8-47B8-956A-530AA49A24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6F5E9285-69EE-45B8-B8D2-525819608974}"/>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35E7B0AA-AB7B-46A9-8F4D-3012C374467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EAB8EC4-916E-4668-AD2B-F2D661898F7F}"/>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97336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C158-261A-40F3-B9E0-AE807AF75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5CB0FE37-6439-48A9-BB5C-C05EF0698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89E41A-0EC8-4C1F-9CFE-95521E725E79}"/>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C26F5E07-6976-4B0A-A18D-B35F5D04029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E711DEF1-386C-472E-A054-DEE0FD399FCD}"/>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382812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F38F-2AFC-47F4-A078-34AA7CE59AD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929071E6-ED3B-4E2A-A67A-D06D1C705C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44D7D224-0E38-4180-81E5-862992009D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3B028A5B-3EC3-4357-8206-F31EA946A23C}"/>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6" name="Footer Placeholder 5">
            <a:extLst>
              <a:ext uri="{FF2B5EF4-FFF2-40B4-BE49-F238E27FC236}">
                <a16:creationId xmlns:a16="http://schemas.microsoft.com/office/drawing/2014/main" id="{F4CCCE0A-5D4A-45D7-8FB2-EA617C45788D}"/>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8B459C8-7512-4918-86A0-C8BC9297FF0D}"/>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70697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95A4-D028-472A-8DED-A98F09E62D02}"/>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57573A25-6E9F-4C3C-B2E0-55E4A6CEB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63FCB9-D7E1-44BA-9759-BC1996CE09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0E361C9C-9F24-4379-A90B-49921CF7A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797C6C-031A-4AB3-80E5-A1551E3FE9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16294186-9386-4E7D-9A20-7682204CBBC2}"/>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8" name="Footer Placeholder 7">
            <a:extLst>
              <a:ext uri="{FF2B5EF4-FFF2-40B4-BE49-F238E27FC236}">
                <a16:creationId xmlns:a16="http://schemas.microsoft.com/office/drawing/2014/main" id="{EE780AAE-8D73-4D00-9714-DC663359A9EC}"/>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B3DC5DE4-FECC-4903-8648-569A670CEA2B}"/>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278055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29AE-38EF-4585-97EF-481861829B83}"/>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6B5F5362-30C5-438C-B390-78631FD285C4}"/>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4" name="Footer Placeholder 3">
            <a:extLst>
              <a:ext uri="{FF2B5EF4-FFF2-40B4-BE49-F238E27FC236}">
                <a16:creationId xmlns:a16="http://schemas.microsoft.com/office/drawing/2014/main" id="{F183A1CE-9C26-4352-A141-B095A8317B35}"/>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1F7CF799-C429-4162-8D91-5D3112025E11}"/>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185384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A5413-26A3-4575-8A13-F1DD822B2EC8}"/>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3" name="Footer Placeholder 2">
            <a:extLst>
              <a:ext uri="{FF2B5EF4-FFF2-40B4-BE49-F238E27FC236}">
                <a16:creationId xmlns:a16="http://schemas.microsoft.com/office/drawing/2014/main" id="{B8F50826-D920-4A6E-A3E4-7356707A548A}"/>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5673F01B-4A85-48A4-B9CC-F2768AA6BDA7}"/>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405739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8E3D-28F6-4DEB-8511-333096E53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B00AB199-F232-41DA-9720-A65F9894D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5A5BB014-4DDA-40CE-8C86-308930629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29FAF4-BDBD-4765-945D-8AB1F9DD6A38}"/>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6" name="Footer Placeholder 5">
            <a:extLst>
              <a:ext uri="{FF2B5EF4-FFF2-40B4-BE49-F238E27FC236}">
                <a16:creationId xmlns:a16="http://schemas.microsoft.com/office/drawing/2014/main" id="{BA84BEED-667F-4ACE-8D60-898D34DDCC0B}"/>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26EE4645-F348-4D84-9B3B-E5E7D775875D}"/>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387171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B1D9-A797-489E-8D77-C089833F1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2181D22F-A763-4A7D-A41F-3CEE9AFCD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B4E495AD-3F75-495F-8DF9-1FCDC8F81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A09C04-419F-44E1-84F8-F0BC56F262F8}"/>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6" name="Footer Placeholder 5">
            <a:extLst>
              <a:ext uri="{FF2B5EF4-FFF2-40B4-BE49-F238E27FC236}">
                <a16:creationId xmlns:a16="http://schemas.microsoft.com/office/drawing/2014/main" id="{A705B256-4A08-4683-A3A7-A100296890F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97BE1F2-1E80-479A-B030-40C067D3A63E}"/>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336555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7C9E6-8DBD-4902-9383-859493009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4BBC07A6-1947-4183-B5B5-ED8A47805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51E183B-BEE1-4603-9309-CD4A76D1B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E99F1A96-5F05-45A6-8BCF-0E352D2B8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B7B2A41B-734A-4A9E-825F-62466C45F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A871-E9B1-4F56-B8BE-B52955244ADE}" type="slidenum">
              <a:rPr lang="id-ID" smtClean="0"/>
              <a:t>‹#›</a:t>
            </a:fld>
            <a:endParaRPr lang="id-ID"/>
          </a:p>
        </p:txBody>
      </p:sp>
    </p:spTree>
    <p:extLst>
      <p:ext uri="{BB962C8B-B14F-4D97-AF65-F5344CB8AC3E}">
        <p14:creationId xmlns:p14="http://schemas.microsoft.com/office/powerpoint/2010/main" val="54010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24001" y="-850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1</a:t>
              </a:r>
            </a:p>
          </p:txBody>
        </p:sp>
      </p:grpSp>
      <p:grpSp>
        <p:nvGrpSpPr>
          <p:cNvPr id="30" name="Group 29">
            <a:extLst>
              <a:ext uri="{FF2B5EF4-FFF2-40B4-BE49-F238E27FC236}">
                <a16:creationId xmlns:a16="http://schemas.microsoft.com/office/drawing/2014/main" id="{D33C02B0-B5EA-4CBB-9D20-ED34A8EC9266}"/>
              </a:ext>
            </a:extLst>
          </p:cNvPr>
          <p:cNvGrpSpPr/>
          <p:nvPr/>
        </p:nvGrpSpPr>
        <p:grpSpPr>
          <a:xfrm>
            <a:off x="24000" y="-20884"/>
            <a:ext cx="12192001" cy="6852380"/>
            <a:chOff x="-12000" y="-41095"/>
            <a:chExt cx="12192001"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1" y="-66382"/>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24001" y="-123169"/>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bg1"/>
                  </a:solidFill>
                  <a:latin typeface="BubbleGum" panose="00000400000000000000" pitchFamily="2" charset="0"/>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24001" y="-123169"/>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24001" y="-20884"/>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0" y="-21486"/>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13" name="Group 12">
            <a:extLst>
              <a:ext uri="{FF2B5EF4-FFF2-40B4-BE49-F238E27FC236}">
                <a16:creationId xmlns:a16="http://schemas.microsoft.com/office/drawing/2014/main" id="{9EDEAC4F-290F-49E2-A808-57C20F68E138}"/>
              </a:ext>
            </a:extLst>
          </p:cNvPr>
          <p:cNvGrpSpPr/>
          <p:nvPr/>
        </p:nvGrpSpPr>
        <p:grpSpPr>
          <a:xfrm>
            <a:off x="2598927" y="2569367"/>
            <a:ext cx="6911788" cy="1089212"/>
            <a:chOff x="2884393" y="1501993"/>
            <a:chExt cx="6911788" cy="1089212"/>
          </a:xfrm>
        </p:grpSpPr>
        <p:sp>
          <p:nvSpPr>
            <p:cNvPr id="12" name="Rectangle: Rounded Corners 11">
              <a:extLst>
                <a:ext uri="{FF2B5EF4-FFF2-40B4-BE49-F238E27FC236}">
                  <a16:creationId xmlns:a16="http://schemas.microsoft.com/office/drawing/2014/main" id="{BF132C40-B890-434D-A83C-F823F3EE6AF8}"/>
                </a:ext>
              </a:extLst>
            </p:cNvPr>
            <p:cNvSpPr/>
            <p:nvPr/>
          </p:nvSpPr>
          <p:spPr>
            <a:xfrm>
              <a:off x="2884393" y="1501993"/>
              <a:ext cx="6911788" cy="1089212"/>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TextBox 10">
              <a:extLst>
                <a:ext uri="{FF2B5EF4-FFF2-40B4-BE49-F238E27FC236}">
                  <a16:creationId xmlns:a16="http://schemas.microsoft.com/office/drawing/2014/main" id="{AF04A809-9CE2-426D-89AD-769BFB284A2D}"/>
                </a:ext>
              </a:extLst>
            </p:cNvPr>
            <p:cNvSpPr txBox="1"/>
            <p:nvPr/>
          </p:nvSpPr>
          <p:spPr>
            <a:xfrm>
              <a:off x="3173504" y="1692656"/>
              <a:ext cx="6333565" cy="707886"/>
            </a:xfrm>
            <a:prstGeom prst="rect">
              <a:avLst/>
            </a:prstGeom>
            <a:noFill/>
          </p:spPr>
          <p:txBody>
            <a:bodyPr wrap="square" rtlCol="0">
              <a:spAutoFit/>
            </a:bodyPr>
            <a:lstStyle/>
            <a:p>
              <a:pPr algn="ctr"/>
              <a:r>
                <a:rPr lang="id-ID" sz="4000" dirty="0" smtClean="0">
                  <a:solidFill>
                    <a:srgbClr val="DEE2E6"/>
                  </a:solidFill>
                  <a:latin typeface="BubbleGum" panose="00000400000000000000" pitchFamily="2" charset="0"/>
                </a:rPr>
                <a:t>ABORSI </a:t>
              </a:r>
              <a:endParaRPr lang="id-ID" sz="4000" dirty="0">
                <a:solidFill>
                  <a:srgbClr val="DEE2E6"/>
                </a:solidFill>
                <a:latin typeface="BubbleGum" panose="00000400000000000000" pitchFamily="2" charset="0"/>
              </a:endParaRPr>
            </a:p>
          </p:txBody>
        </p:sp>
      </p:grpSp>
      <p:sp>
        <p:nvSpPr>
          <p:cNvPr id="14" name="Rectangle 13">
            <a:extLst>
              <a:ext uri="{FF2B5EF4-FFF2-40B4-BE49-F238E27FC236}">
                <a16:creationId xmlns:a16="http://schemas.microsoft.com/office/drawing/2014/main" id="{FEA79F24-5204-4530-9575-7E6FD55C2C81}"/>
              </a:ext>
            </a:extLst>
          </p:cNvPr>
          <p:cNvSpPr/>
          <p:nvPr/>
        </p:nvSpPr>
        <p:spPr>
          <a:xfrm>
            <a:off x="461681" y="226332"/>
            <a:ext cx="11268635" cy="587636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1" name="Picture 30">
            <a:extLst>
              <a:ext uri="{FF2B5EF4-FFF2-40B4-BE49-F238E27FC236}">
                <a16:creationId xmlns:a16="http://schemas.microsoft.com/office/drawing/2014/main" id="{D5F1446D-EAC9-4D03-B5B4-428A1CE929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446194" y="1205785"/>
            <a:ext cx="1588395" cy="788830"/>
          </a:xfrm>
          <a:prstGeom prst="rect">
            <a:avLst/>
          </a:prstGeom>
        </p:spPr>
      </p:pic>
      <p:pic>
        <p:nvPicPr>
          <p:cNvPr id="32" name="Picture 31">
            <a:extLst>
              <a:ext uri="{FF2B5EF4-FFF2-40B4-BE49-F238E27FC236}">
                <a16:creationId xmlns:a16="http://schemas.microsoft.com/office/drawing/2014/main" id="{EF198146-D4B9-4511-B4D6-3CD3497BC5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2077792" y="3407533"/>
            <a:ext cx="2352540" cy="1229932"/>
          </a:xfrm>
          <a:prstGeom prst="rect">
            <a:avLst/>
          </a:prstGeom>
        </p:spPr>
      </p:pic>
    </p:spTree>
    <p:extLst>
      <p:ext uri="{BB962C8B-B14F-4D97-AF65-F5344CB8AC3E}">
        <p14:creationId xmlns:p14="http://schemas.microsoft.com/office/powerpoint/2010/main" val="12801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4</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sp>
        <p:nvSpPr>
          <p:cNvPr id="26" name="Rectangle 25">
            <a:extLst>
              <a:ext uri="{FF2B5EF4-FFF2-40B4-BE49-F238E27FC236}">
                <a16:creationId xmlns:a16="http://schemas.microsoft.com/office/drawing/2014/main" id="{985996CB-E385-4A14-9556-C92B832CEB67}"/>
              </a:ext>
            </a:extLst>
          </p:cNvPr>
          <p:cNvSpPr/>
          <p:nvPr/>
        </p:nvSpPr>
        <p:spPr>
          <a:xfrm>
            <a:off x="-1" y="-6362161"/>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B20EA4BF-397A-42C8-9643-ACF8AAC413BC}"/>
              </a:ext>
            </a:extLst>
          </p:cNvPr>
          <p:cNvSpPr txBox="1"/>
          <p:nvPr/>
        </p:nvSpPr>
        <p:spPr>
          <a:xfrm>
            <a:off x="631065" y="882983"/>
            <a:ext cx="50742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4400" noProof="0" dirty="0" smtClean="0">
                <a:solidFill>
                  <a:prstClr val="black"/>
                </a:solidFill>
                <a:latin typeface="Keep on Truckin" panose="00000400000000000000" pitchFamily="2" charset="0"/>
              </a:rPr>
              <a:t>RESIKO</a:t>
            </a:r>
            <a:endParaRPr kumimoji="0" lang="id-ID" sz="4400" b="0" i="0" u="none" strike="noStrike" kern="1200" cap="none" spc="0" normalizeH="0" baseline="0" noProof="0" dirty="0">
              <a:ln>
                <a:noFill/>
              </a:ln>
              <a:solidFill>
                <a:prstClr val="black"/>
              </a:solidFill>
              <a:effectLst/>
              <a:uLnTx/>
              <a:uFillTx/>
              <a:latin typeface="Keep on Truckin" panose="00000400000000000000" pitchFamily="2" charset="0"/>
              <a:ea typeface="+mn-ea"/>
              <a:cs typeface="+mn-cs"/>
            </a:endParaRPr>
          </a:p>
        </p:txBody>
      </p:sp>
      <p:sp>
        <p:nvSpPr>
          <p:cNvPr id="7" name="Rectangle 6">
            <a:extLst>
              <a:ext uri="{FF2B5EF4-FFF2-40B4-BE49-F238E27FC236}">
                <a16:creationId xmlns:a16="http://schemas.microsoft.com/office/drawing/2014/main" id="{A680779A-06B2-4715-9B74-E37742FC4878}"/>
              </a:ext>
            </a:extLst>
          </p:cNvPr>
          <p:cNvSpPr/>
          <p:nvPr/>
        </p:nvSpPr>
        <p:spPr>
          <a:xfrm>
            <a:off x="373487" y="1646825"/>
            <a:ext cx="4602337" cy="8768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6B39BFB-F742-4E37-9450-379C67EEE5F4}"/>
              </a:ext>
            </a:extLst>
          </p:cNvPr>
          <p:cNvSpPr txBox="1"/>
          <p:nvPr/>
        </p:nvSpPr>
        <p:spPr>
          <a:xfrm>
            <a:off x="1002815" y="2078063"/>
            <a:ext cx="8327405" cy="2677656"/>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Resiko kesehatan mental</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d-ID" sz="2400" baseline="0" dirty="0" smtClean="0">
                <a:solidFill>
                  <a:prstClr val="black"/>
                </a:solidFill>
                <a:latin typeface="Calibri" panose="020F0502020204030204"/>
              </a:rPr>
              <a:t>Kehilangan</a:t>
            </a:r>
            <a:r>
              <a:rPr lang="id-ID" sz="2400" dirty="0" smtClean="0">
                <a:solidFill>
                  <a:prstClr val="black"/>
                </a:solidFill>
                <a:latin typeface="Calibri" panose="020F0502020204030204"/>
              </a:rPr>
              <a:t> harga diri</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Berteriak-teriak histeris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d-ID" sz="2400" dirty="0" smtClean="0">
                <a:solidFill>
                  <a:prstClr val="black"/>
                </a:solidFill>
                <a:latin typeface="Calibri" panose="020F0502020204030204"/>
              </a:rPr>
              <a:t>Mimpi buruk berkali-kali mengenai bayi</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Ingin</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mencoba bunuh diri</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d-ID" sz="2400" baseline="0" dirty="0" smtClean="0">
                <a:solidFill>
                  <a:prstClr val="black"/>
                </a:solidFill>
                <a:latin typeface="Calibri" panose="020F0502020204030204"/>
              </a:rPr>
              <a:t>Mulai mencoba menggunakan obat-obatan</a:t>
            </a:r>
            <a:r>
              <a:rPr lang="id-ID" sz="2400" dirty="0" smtClean="0">
                <a:solidFill>
                  <a:prstClr val="black"/>
                </a:solidFill>
                <a:latin typeface="Calibri" panose="020F0502020204030204"/>
              </a:rPr>
              <a:t> terlarang</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Tidak</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bisa menikmati lagi hubungan seksual</a:t>
            </a:r>
            <a:endParaRPr kumimoji="0" lang="id-ID"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0" y="643531"/>
            <a:ext cx="4000500" cy="5657850"/>
          </a:xfrm>
          <a:prstGeom prst="rect">
            <a:avLst/>
          </a:prstGeom>
        </p:spPr>
      </p:pic>
    </p:spTree>
    <p:extLst>
      <p:ext uri="{BB962C8B-B14F-4D97-AF65-F5344CB8AC3E}">
        <p14:creationId xmlns:p14="http://schemas.microsoft.com/office/powerpoint/2010/main" val="2125126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0" y="-6349779"/>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1</a:t>
              </a:r>
            </a:p>
          </p:txBody>
        </p:sp>
      </p:grpSp>
      <p:grpSp>
        <p:nvGrpSpPr>
          <p:cNvPr id="30" name="Group 29">
            <a:extLst>
              <a:ext uri="{FF2B5EF4-FFF2-40B4-BE49-F238E27FC236}">
                <a16:creationId xmlns:a16="http://schemas.microsoft.com/office/drawing/2014/main" id="{D33C02B0-B5EA-4CBB-9D20-ED34A8EC9266}"/>
              </a:ext>
            </a:extLst>
          </p:cNvPr>
          <p:cNvGrpSpPr/>
          <p:nvPr/>
        </p:nvGrpSpPr>
        <p:grpSpPr>
          <a:xfrm>
            <a:off x="-1" y="-6362161"/>
            <a:ext cx="12192001" cy="6852382"/>
            <a:chOff x="-12000" y="-41095"/>
            <a:chExt cx="12192000"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24000" y="-6407659"/>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bg1"/>
                  </a:solidFill>
                  <a:latin typeface="BubbleGum" panose="00000400000000000000" pitchFamily="2" charset="0"/>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27" name="Group 26">
            <a:extLst>
              <a:ext uri="{FF2B5EF4-FFF2-40B4-BE49-F238E27FC236}">
                <a16:creationId xmlns:a16="http://schemas.microsoft.com/office/drawing/2014/main" id="{8040B1DB-A2D9-4E06-9549-30B9A4C4067C}"/>
              </a:ext>
            </a:extLst>
          </p:cNvPr>
          <p:cNvGrpSpPr/>
          <p:nvPr/>
        </p:nvGrpSpPr>
        <p:grpSpPr>
          <a:xfrm>
            <a:off x="2509688" y="2858144"/>
            <a:ext cx="7124622" cy="1675513"/>
            <a:chOff x="2884393" y="1501992"/>
            <a:chExt cx="7124622" cy="1675513"/>
          </a:xfrm>
        </p:grpSpPr>
        <p:sp>
          <p:nvSpPr>
            <p:cNvPr id="28" name="Rectangle: Rounded Corners 27">
              <a:extLst>
                <a:ext uri="{FF2B5EF4-FFF2-40B4-BE49-F238E27FC236}">
                  <a16:creationId xmlns:a16="http://schemas.microsoft.com/office/drawing/2014/main" id="{E8AFFA19-BECF-441B-BCF9-5FA4EF634EC1}"/>
                </a:ext>
              </a:extLst>
            </p:cNvPr>
            <p:cNvSpPr/>
            <p:nvPr/>
          </p:nvSpPr>
          <p:spPr>
            <a:xfrm>
              <a:off x="2884393" y="1501992"/>
              <a:ext cx="7124622" cy="1675513"/>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9" name="TextBox 28">
              <a:extLst>
                <a:ext uri="{FF2B5EF4-FFF2-40B4-BE49-F238E27FC236}">
                  <a16:creationId xmlns:a16="http://schemas.microsoft.com/office/drawing/2014/main" id="{83BF120C-F786-4510-AC18-0A4D57043E03}"/>
                </a:ext>
              </a:extLst>
            </p:cNvPr>
            <p:cNvSpPr txBox="1"/>
            <p:nvPr/>
          </p:nvSpPr>
          <p:spPr>
            <a:xfrm>
              <a:off x="3351057" y="1739583"/>
              <a:ext cx="6333565" cy="1200329"/>
            </a:xfrm>
            <a:prstGeom prst="rect">
              <a:avLst/>
            </a:prstGeom>
            <a:noFill/>
          </p:spPr>
          <p:txBody>
            <a:bodyPr wrap="square" rtlCol="0">
              <a:spAutoFit/>
            </a:bodyPr>
            <a:lstStyle/>
            <a:p>
              <a:r>
                <a:rPr lang="id-ID" sz="7200" dirty="0">
                  <a:latin typeface="BubbleGum" panose="00000400000000000000" pitchFamily="2" charset="0"/>
                </a:rPr>
                <a:t>terimakasih</a:t>
              </a:r>
            </a:p>
          </p:txBody>
        </p:sp>
      </p:grpSp>
      <p:sp>
        <p:nvSpPr>
          <p:cNvPr id="31" name="Rectangle 30">
            <a:extLst>
              <a:ext uri="{FF2B5EF4-FFF2-40B4-BE49-F238E27FC236}">
                <a16:creationId xmlns:a16="http://schemas.microsoft.com/office/drawing/2014/main" id="{28EA4875-E7A7-4BD9-A30C-34FB8BAD64A3}"/>
              </a:ext>
            </a:extLst>
          </p:cNvPr>
          <p:cNvSpPr/>
          <p:nvPr/>
        </p:nvSpPr>
        <p:spPr>
          <a:xfrm>
            <a:off x="808405" y="997160"/>
            <a:ext cx="10535119" cy="5397483"/>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637790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1</a:t>
              </a:r>
            </a:p>
          </p:txBody>
        </p:sp>
      </p:grpSp>
      <p:grpSp>
        <p:nvGrpSpPr>
          <p:cNvPr id="30" name="Group 29">
            <a:extLst>
              <a:ext uri="{FF2B5EF4-FFF2-40B4-BE49-F238E27FC236}">
                <a16:creationId xmlns:a16="http://schemas.microsoft.com/office/drawing/2014/main" id="{D33C02B0-B5EA-4CBB-9D20-ED34A8EC9266}"/>
              </a:ext>
            </a:extLst>
          </p:cNvPr>
          <p:cNvGrpSpPr/>
          <p:nvPr/>
        </p:nvGrpSpPr>
        <p:grpSpPr>
          <a:xfrm>
            <a:off x="-1" y="-6362161"/>
            <a:ext cx="12192001" cy="6852382"/>
            <a:chOff x="-12000" y="-41095"/>
            <a:chExt cx="12192000"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24000" y="-6407659"/>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bg1"/>
                  </a:solidFill>
                  <a:latin typeface="BubbleGum" panose="00000400000000000000" pitchFamily="2" charset="0"/>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sp>
        <p:nvSpPr>
          <p:cNvPr id="3" name="TextBox 2">
            <a:extLst>
              <a:ext uri="{FF2B5EF4-FFF2-40B4-BE49-F238E27FC236}">
                <a16:creationId xmlns:a16="http://schemas.microsoft.com/office/drawing/2014/main" id="{B20EA4BF-397A-42C8-9643-ACF8AAC413BC}"/>
              </a:ext>
            </a:extLst>
          </p:cNvPr>
          <p:cNvSpPr txBox="1"/>
          <p:nvPr/>
        </p:nvSpPr>
        <p:spPr>
          <a:xfrm>
            <a:off x="631065" y="882983"/>
            <a:ext cx="5074276" cy="769441"/>
          </a:xfrm>
          <a:prstGeom prst="rect">
            <a:avLst/>
          </a:prstGeom>
          <a:noFill/>
        </p:spPr>
        <p:txBody>
          <a:bodyPr wrap="square" rtlCol="0">
            <a:spAutoFit/>
          </a:bodyPr>
          <a:lstStyle/>
          <a:p>
            <a:r>
              <a:rPr lang="id-ID" sz="4400" dirty="0" smtClean="0">
                <a:latin typeface="Keep on Truckin" panose="00000400000000000000" pitchFamily="2" charset="0"/>
              </a:rPr>
              <a:t>PENGERTIAN</a:t>
            </a:r>
            <a:endParaRPr lang="id-ID" sz="4400" dirty="0">
              <a:latin typeface="Keep on Truckin" panose="00000400000000000000" pitchFamily="2" charset="0"/>
            </a:endParaRPr>
          </a:p>
        </p:txBody>
      </p:sp>
      <p:sp>
        <p:nvSpPr>
          <p:cNvPr id="4" name="TextBox 3">
            <a:extLst>
              <a:ext uri="{FF2B5EF4-FFF2-40B4-BE49-F238E27FC236}">
                <a16:creationId xmlns:a16="http://schemas.microsoft.com/office/drawing/2014/main" id="{B6B39BFB-F742-4E37-9450-379C67EEE5F4}"/>
              </a:ext>
            </a:extLst>
          </p:cNvPr>
          <p:cNvSpPr txBox="1"/>
          <p:nvPr/>
        </p:nvSpPr>
        <p:spPr>
          <a:xfrm>
            <a:off x="819538" y="2127207"/>
            <a:ext cx="8327405" cy="2677656"/>
          </a:xfrm>
          <a:prstGeom prst="rect">
            <a:avLst/>
          </a:prstGeom>
          <a:noFill/>
        </p:spPr>
        <p:txBody>
          <a:bodyPr wrap="square" rtlCol="0">
            <a:spAutoFit/>
          </a:bodyPr>
          <a:lstStyle/>
          <a:p>
            <a:pPr algn="just"/>
            <a:r>
              <a:rPr lang="id-ID" sz="2400" dirty="0" smtClean="0"/>
              <a:t>	</a:t>
            </a:r>
            <a:r>
              <a:rPr lang="id-ID" sz="2400" dirty="0"/>
              <a:t>S</a:t>
            </a:r>
            <a:r>
              <a:rPr lang="id-ID" sz="2400" dirty="0" smtClean="0"/>
              <a:t>ecara sederhana kata Aborsi adalah mati (gugurnya) hasil konsepsi. Aborsi adalah tindakan penghentian atau pengakhiran kehamilan sebelum janin dapat hidup diluar rahim yang terjadi pada usia 28 minggu yang dilakukan melalui pertolongan orang lain seperti dokter, dukun, pijat maupun dilakukan sendiri dengan cara meminum obat atau ramuan tradisional.</a:t>
            </a:r>
          </a:p>
          <a:p>
            <a:pPr algn="just"/>
            <a:endParaRPr lang="id-ID" sz="2400" dirty="0"/>
          </a:p>
        </p:txBody>
      </p:sp>
      <p:sp>
        <p:nvSpPr>
          <p:cNvPr id="7" name="Rectangle 6">
            <a:extLst>
              <a:ext uri="{FF2B5EF4-FFF2-40B4-BE49-F238E27FC236}">
                <a16:creationId xmlns:a16="http://schemas.microsoft.com/office/drawing/2014/main" id="{A680779A-06B2-4715-9B74-E37742FC4878}"/>
              </a:ext>
            </a:extLst>
          </p:cNvPr>
          <p:cNvSpPr/>
          <p:nvPr/>
        </p:nvSpPr>
        <p:spPr>
          <a:xfrm>
            <a:off x="373487" y="1646825"/>
            <a:ext cx="4602337" cy="8768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5049" y="2826325"/>
            <a:ext cx="3977900" cy="3977900"/>
          </a:xfrm>
          <a:prstGeom prst="rect">
            <a:avLst/>
          </a:prstGeom>
        </p:spPr>
      </p:pic>
    </p:spTree>
    <p:extLst>
      <p:ext uri="{BB962C8B-B14F-4D97-AF65-F5344CB8AC3E}">
        <p14:creationId xmlns:p14="http://schemas.microsoft.com/office/powerpoint/2010/main" val="1228661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24001" y="-850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D33C02B0-B5EA-4CBB-9D20-ED34A8EC9266}"/>
              </a:ext>
            </a:extLst>
          </p:cNvPr>
          <p:cNvGrpSpPr/>
          <p:nvPr/>
        </p:nvGrpSpPr>
        <p:grpSpPr>
          <a:xfrm>
            <a:off x="24000" y="-20884"/>
            <a:ext cx="12192001" cy="6852380"/>
            <a:chOff x="-12000" y="-41095"/>
            <a:chExt cx="12192001"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1" y="-66382"/>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24001" y="-123169"/>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24001" y="-123169"/>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24001" y="-20884"/>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0" y="-21486"/>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EDEAC4F-290F-49E2-A808-57C20F68E138}"/>
              </a:ext>
            </a:extLst>
          </p:cNvPr>
          <p:cNvGrpSpPr/>
          <p:nvPr/>
        </p:nvGrpSpPr>
        <p:grpSpPr>
          <a:xfrm>
            <a:off x="2598927" y="2569367"/>
            <a:ext cx="6911788" cy="1089212"/>
            <a:chOff x="2884393" y="1501993"/>
            <a:chExt cx="6911788" cy="1089212"/>
          </a:xfrm>
        </p:grpSpPr>
        <p:sp>
          <p:nvSpPr>
            <p:cNvPr id="12" name="Rectangle: Rounded Corners 11">
              <a:extLst>
                <a:ext uri="{FF2B5EF4-FFF2-40B4-BE49-F238E27FC236}">
                  <a16:creationId xmlns:a16="http://schemas.microsoft.com/office/drawing/2014/main" id="{BF132C40-B890-434D-A83C-F823F3EE6AF8}"/>
                </a:ext>
              </a:extLst>
            </p:cNvPr>
            <p:cNvSpPr/>
            <p:nvPr/>
          </p:nvSpPr>
          <p:spPr>
            <a:xfrm>
              <a:off x="2884393" y="1501993"/>
              <a:ext cx="6911788" cy="1089212"/>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F04A809-9CE2-426D-89AD-769BFB284A2D}"/>
                </a:ext>
              </a:extLst>
            </p:cNvPr>
            <p:cNvSpPr txBox="1"/>
            <p:nvPr/>
          </p:nvSpPr>
          <p:spPr>
            <a:xfrm>
              <a:off x="3173504" y="1692656"/>
              <a:ext cx="63335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0" i="0" u="none" strike="noStrike" kern="1200" cap="none" spc="0" normalizeH="0" baseline="0" noProof="0" dirty="0" smtClean="0">
                  <a:ln>
                    <a:noFill/>
                  </a:ln>
                  <a:solidFill>
                    <a:srgbClr val="DEE2E6"/>
                  </a:solidFill>
                  <a:effectLst/>
                  <a:uLnTx/>
                  <a:uFillTx/>
                  <a:latin typeface="BubbleGum" panose="00000400000000000000" pitchFamily="2" charset="0"/>
                  <a:ea typeface="+mn-ea"/>
                  <a:cs typeface="+mn-cs"/>
                </a:rPr>
                <a:t>JENIS-JENIS ABORSI</a:t>
              </a:r>
              <a:endParaRPr kumimoji="0" lang="id-ID" sz="4000" b="0" i="0" u="none" strike="noStrike" kern="1200" cap="none" spc="0" normalizeH="0" baseline="0" noProof="0" dirty="0">
                <a:ln>
                  <a:noFill/>
                </a:ln>
                <a:solidFill>
                  <a:srgbClr val="DEE2E6"/>
                </a:solidFill>
                <a:effectLst/>
                <a:uLnTx/>
                <a:uFillTx/>
                <a:latin typeface="BubbleGum" panose="00000400000000000000" pitchFamily="2" charset="0"/>
                <a:ea typeface="+mn-ea"/>
                <a:cs typeface="+mn-cs"/>
              </a:endParaRPr>
            </a:p>
          </p:txBody>
        </p:sp>
      </p:grpSp>
      <p:sp>
        <p:nvSpPr>
          <p:cNvPr id="14" name="Rectangle 13">
            <a:extLst>
              <a:ext uri="{FF2B5EF4-FFF2-40B4-BE49-F238E27FC236}">
                <a16:creationId xmlns:a16="http://schemas.microsoft.com/office/drawing/2014/main" id="{FEA79F24-5204-4530-9575-7E6FD55C2C81}"/>
              </a:ext>
            </a:extLst>
          </p:cNvPr>
          <p:cNvSpPr/>
          <p:nvPr/>
        </p:nvSpPr>
        <p:spPr>
          <a:xfrm>
            <a:off x="461681" y="226332"/>
            <a:ext cx="11268635" cy="587636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D5F1446D-EAC9-4D03-B5B4-428A1CE929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446194" y="1205785"/>
            <a:ext cx="1588395" cy="788830"/>
          </a:xfrm>
          <a:prstGeom prst="rect">
            <a:avLst/>
          </a:prstGeom>
        </p:spPr>
      </p:pic>
      <p:pic>
        <p:nvPicPr>
          <p:cNvPr id="32" name="Picture 31">
            <a:extLst>
              <a:ext uri="{FF2B5EF4-FFF2-40B4-BE49-F238E27FC236}">
                <a16:creationId xmlns:a16="http://schemas.microsoft.com/office/drawing/2014/main" id="{EF198146-D4B9-4511-B4D6-3CD3497BC5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2077792" y="3407533"/>
            <a:ext cx="2352540" cy="1229932"/>
          </a:xfrm>
          <a:prstGeom prst="rect">
            <a:avLst/>
          </a:prstGeom>
        </p:spPr>
      </p:pic>
    </p:spTree>
    <p:extLst>
      <p:ext uri="{BB962C8B-B14F-4D97-AF65-F5344CB8AC3E}">
        <p14:creationId xmlns:p14="http://schemas.microsoft.com/office/powerpoint/2010/main" val="17122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2</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grpSp>
        <p:nvGrpSpPr>
          <p:cNvPr id="30" name="Group 29">
            <a:extLst>
              <a:ext uri="{FF2B5EF4-FFF2-40B4-BE49-F238E27FC236}">
                <a16:creationId xmlns:a16="http://schemas.microsoft.com/office/drawing/2014/main" id="{D33C02B0-B5EA-4CBB-9D20-ED34A8EC9266}"/>
              </a:ext>
            </a:extLst>
          </p:cNvPr>
          <p:cNvGrpSpPr/>
          <p:nvPr/>
        </p:nvGrpSpPr>
        <p:grpSpPr>
          <a:xfrm>
            <a:off x="-1" y="-6362161"/>
            <a:ext cx="12192001" cy="6852382"/>
            <a:chOff x="-12000" y="-41095"/>
            <a:chExt cx="12192000"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24000" y="-6407659"/>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B20EA4BF-397A-42C8-9643-ACF8AAC413BC}"/>
              </a:ext>
            </a:extLst>
          </p:cNvPr>
          <p:cNvSpPr txBox="1"/>
          <p:nvPr/>
        </p:nvSpPr>
        <p:spPr>
          <a:xfrm>
            <a:off x="631065" y="882983"/>
            <a:ext cx="50742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4400" dirty="0" smtClean="0">
                <a:solidFill>
                  <a:prstClr val="black"/>
                </a:solidFill>
                <a:latin typeface="Keep on Truckin" panose="00000400000000000000" pitchFamily="2" charset="0"/>
              </a:rPr>
              <a:t>JENIS ABORSI</a:t>
            </a:r>
            <a:endParaRPr kumimoji="0" lang="id-ID" sz="4400" b="0" i="0" u="none" strike="noStrike" kern="1200" cap="none" spc="0" normalizeH="0" baseline="0" noProof="0" dirty="0">
              <a:ln>
                <a:noFill/>
              </a:ln>
              <a:solidFill>
                <a:prstClr val="black"/>
              </a:solidFill>
              <a:effectLst/>
              <a:uLnTx/>
              <a:uFillTx/>
              <a:latin typeface="Keep on Truckin" panose="00000400000000000000" pitchFamily="2" charset="0"/>
              <a:ea typeface="+mn-ea"/>
              <a:cs typeface="+mn-cs"/>
            </a:endParaRPr>
          </a:p>
        </p:txBody>
      </p:sp>
      <p:sp>
        <p:nvSpPr>
          <p:cNvPr id="4" name="TextBox 3">
            <a:extLst>
              <a:ext uri="{FF2B5EF4-FFF2-40B4-BE49-F238E27FC236}">
                <a16:creationId xmlns:a16="http://schemas.microsoft.com/office/drawing/2014/main" id="{B6B39BFB-F742-4E37-9450-379C67EEE5F4}"/>
              </a:ext>
            </a:extLst>
          </p:cNvPr>
          <p:cNvSpPr txBox="1"/>
          <p:nvPr/>
        </p:nvSpPr>
        <p:spPr>
          <a:xfrm>
            <a:off x="812121" y="1877647"/>
            <a:ext cx="832740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Aborsi</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dibagi menjadi beberapa jenis berdasarkan tingkat kejadiannya, seperti berikut ini :</a:t>
            </a:r>
            <a:endParaRPr kumimoji="0" lang="id-ID"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680779A-06B2-4715-9B74-E37742FC4878}"/>
              </a:ext>
            </a:extLst>
          </p:cNvPr>
          <p:cNvSpPr/>
          <p:nvPr/>
        </p:nvSpPr>
        <p:spPr>
          <a:xfrm>
            <a:off x="373487" y="1646825"/>
            <a:ext cx="4602337" cy="8768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6B39BFB-F742-4E37-9450-379C67EEE5F4}"/>
              </a:ext>
            </a:extLst>
          </p:cNvPr>
          <p:cNvSpPr txBox="1"/>
          <p:nvPr/>
        </p:nvSpPr>
        <p:spPr>
          <a:xfrm>
            <a:off x="989167" y="2567220"/>
            <a:ext cx="8327405" cy="415498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Abortus</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completes (keguguran lengkap)</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2400" dirty="0" smtClean="0">
                <a:solidFill>
                  <a:prstClr val="black"/>
                </a:solidFill>
                <a:latin typeface="Calibri" panose="020F0502020204030204"/>
              </a:rPr>
              <a:t>Abortus inkompletus (keguguran bersisa)</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Abortus iminen</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2400" dirty="0" smtClean="0">
                <a:solidFill>
                  <a:prstClr val="black"/>
                </a:solidFill>
                <a:latin typeface="Calibri" panose="020F0502020204030204"/>
              </a:rPr>
              <a:t>Missed abortion</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Abortus infeksious dan abortus septic (abortus yang disertai infeksi genital)</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2400" noProof="0" dirty="0" smtClean="0">
                <a:solidFill>
                  <a:prstClr val="black"/>
                </a:solidFill>
                <a:latin typeface="Calibri" panose="020F0502020204030204"/>
              </a:rPr>
              <a:t>Kehilangan janin yang tidak disengaja biasanya terjadi pada kehamilan usia muda</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400" b="0" i="0" u="none" strike="noStrike" kern="1200" cap="none" spc="0" normalizeH="0" dirty="0" smtClean="0">
                <a:ln>
                  <a:noFill/>
                </a:ln>
                <a:solidFill>
                  <a:prstClr val="black"/>
                </a:solidFill>
                <a:effectLst/>
                <a:uLnTx/>
                <a:uFillTx/>
                <a:latin typeface="Calibri" panose="020F0502020204030204"/>
                <a:ea typeface="+mn-ea"/>
                <a:cs typeface="+mn-cs"/>
              </a:rPr>
              <a:t>Abortus provokatus (aborsi yang disengaja baik menggunakan alat atau obat-obatan)</a:t>
            </a:r>
            <a:endPar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2959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750"/>
                                        <p:tgtEl>
                                          <p:spTgt spid="4"/>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2</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grpSp>
        <p:nvGrpSpPr>
          <p:cNvPr id="30" name="Group 29">
            <a:extLst>
              <a:ext uri="{FF2B5EF4-FFF2-40B4-BE49-F238E27FC236}">
                <a16:creationId xmlns:a16="http://schemas.microsoft.com/office/drawing/2014/main" id="{D33C02B0-B5EA-4CBB-9D20-ED34A8EC9266}"/>
              </a:ext>
            </a:extLst>
          </p:cNvPr>
          <p:cNvGrpSpPr/>
          <p:nvPr/>
        </p:nvGrpSpPr>
        <p:grpSpPr>
          <a:xfrm>
            <a:off x="-1" y="-6362161"/>
            <a:ext cx="12192001" cy="6852382"/>
            <a:chOff x="-12000" y="-41095"/>
            <a:chExt cx="12192000"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24000" y="-6407659"/>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95375"/>
            <a:ext cx="9753600" cy="4667250"/>
          </a:xfrm>
          <a:prstGeom prst="rect">
            <a:avLst/>
          </a:prstGeom>
        </p:spPr>
      </p:pic>
    </p:spTree>
    <p:extLst>
      <p:ext uri="{BB962C8B-B14F-4D97-AF65-F5344CB8AC3E}">
        <p14:creationId xmlns:p14="http://schemas.microsoft.com/office/powerpoint/2010/main" val="30198023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24001" y="-850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0A3A17A6-23E1-4270-8248-05A077BBBE8E}"/>
              </a:ext>
            </a:extLst>
          </p:cNvPr>
          <p:cNvGrpSpPr/>
          <p:nvPr/>
        </p:nvGrpSpPr>
        <p:grpSpPr>
          <a:xfrm>
            <a:off x="1" y="-66382"/>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24001" y="-123169"/>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24001" y="-123169"/>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24001" y="-20884"/>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0" y="-21486"/>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EDEAC4F-290F-49E2-A808-57C20F68E138}"/>
              </a:ext>
            </a:extLst>
          </p:cNvPr>
          <p:cNvGrpSpPr/>
          <p:nvPr/>
        </p:nvGrpSpPr>
        <p:grpSpPr>
          <a:xfrm>
            <a:off x="2598927" y="2569366"/>
            <a:ext cx="6911788" cy="1678876"/>
            <a:chOff x="2884393" y="1501993"/>
            <a:chExt cx="6911788" cy="1323439"/>
          </a:xfrm>
        </p:grpSpPr>
        <p:sp>
          <p:nvSpPr>
            <p:cNvPr id="12" name="Rectangle: Rounded Corners 11">
              <a:extLst>
                <a:ext uri="{FF2B5EF4-FFF2-40B4-BE49-F238E27FC236}">
                  <a16:creationId xmlns:a16="http://schemas.microsoft.com/office/drawing/2014/main" id="{BF132C40-B890-434D-A83C-F823F3EE6AF8}"/>
                </a:ext>
              </a:extLst>
            </p:cNvPr>
            <p:cNvSpPr/>
            <p:nvPr/>
          </p:nvSpPr>
          <p:spPr>
            <a:xfrm>
              <a:off x="2884393" y="1501993"/>
              <a:ext cx="6911788" cy="1089212"/>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F04A809-9CE2-426D-89AD-769BFB284A2D}"/>
                </a:ext>
              </a:extLst>
            </p:cNvPr>
            <p:cNvSpPr txBox="1"/>
            <p:nvPr/>
          </p:nvSpPr>
          <p:spPr>
            <a:xfrm>
              <a:off x="3173504" y="1501993"/>
              <a:ext cx="633356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0" i="0" u="none" strike="noStrike" kern="1200" cap="none" spc="0" normalizeH="0" baseline="0" noProof="0" dirty="0" smtClean="0">
                  <a:ln>
                    <a:noFill/>
                  </a:ln>
                  <a:solidFill>
                    <a:srgbClr val="DEE2E6"/>
                  </a:solidFill>
                  <a:effectLst/>
                  <a:uLnTx/>
                  <a:uFillTx/>
                  <a:latin typeface="BubbleGum" panose="00000400000000000000" pitchFamily="2" charset="0"/>
                  <a:ea typeface="+mn-ea"/>
                  <a:cs typeface="+mn-cs"/>
                </a:rPr>
                <a:t>Penyebab aborsi dikalangan remaja</a:t>
              </a:r>
              <a:endParaRPr kumimoji="0" lang="id-ID" sz="4000" b="0" i="0" u="none" strike="noStrike" kern="1200" cap="none" spc="0" normalizeH="0" baseline="0" noProof="0" dirty="0">
                <a:ln>
                  <a:noFill/>
                </a:ln>
                <a:solidFill>
                  <a:srgbClr val="DEE2E6"/>
                </a:solidFill>
                <a:effectLst/>
                <a:uLnTx/>
                <a:uFillTx/>
                <a:latin typeface="BubbleGum" panose="00000400000000000000" pitchFamily="2" charset="0"/>
                <a:ea typeface="+mn-ea"/>
                <a:cs typeface="+mn-cs"/>
              </a:endParaRPr>
            </a:p>
          </p:txBody>
        </p:sp>
      </p:grpSp>
      <p:sp>
        <p:nvSpPr>
          <p:cNvPr id="14" name="Rectangle 13">
            <a:extLst>
              <a:ext uri="{FF2B5EF4-FFF2-40B4-BE49-F238E27FC236}">
                <a16:creationId xmlns:a16="http://schemas.microsoft.com/office/drawing/2014/main" id="{FEA79F24-5204-4530-9575-7E6FD55C2C81}"/>
              </a:ext>
            </a:extLst>
          </p:cNvPr>
          <p:cNvSpPr/>
          <p:nvPr/>
        </p:nvSpPr>
        <p:spPr>
          <a:xfrm>
            <a:off x="461681" y="226332"/>
            <a:ext cx="11268635" cy="587636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D5F1446D-EAC9-4D03-B5B4-428A1CE929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446194" y="1205785"/>
            <a:ext cx="1588395" cy="788830"/>
          </a:xfrm>
          <a:prstGeom prst="rect">
            <a:avLst/>
          </a:prstGeom>
        </p:spPr>
      </p:pic>
      <p:pic>
        <p:nvPicPr>
          <p:cNvPr id="32" name="Picture 31">
            <a:extLst>
              <a:ext uri="{FF2B5EF4-FFF2-40B4-BE49-F238E27FC236}">
                <a16:creationId xmlns:a16="http://schemas.microsoft.com/office/drawing/2014/main" id="{EF198146-D4B9-4511-B4D6-3CD3497BC5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2077792" y="3407533"/>
            <a:ext cx="2352540" cy="1229932"/>
          </a:xfrm>
          <a:prstGeom prst="rect">
            <a:avLst/>
          </a:prstGeom>
        </p:spPr>
      </p:pic>
    </p:spTree>
    <p:extLst>
      <p:ext uri="{BB962C8B-B14F-4D97-AF65-F5344CB8AC3E}">
        <p14:creationId xmlns:p14="http://schemas.microsoft.com/office/powerpoint/2010/main" val="414326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3</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sp>
        <p:nvSpPr>
          <p:cNvPr id="26" name="Rectangle 25">
            <a:extLst>
              <a:ext uri="{FF2B5EF4-FFF2-40B4-BE49-F238E27FC236}">
                <a16:creationId xmlns:a16="http://schemas.microsoft.com/office/drawing/2014/main" id="{985996CB-E385-4A14-9556-C92B832CEB67}"/>
              </a:ext>
            </a:extLst>
          </p:cNvPr>
          <p:cNvSpPr/>
          <p:nvPr/>
        </p:nvSpPr>
        <p:spPr>
          <a:xfrm>
            <a:off x="-1" y="-6362161"/>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0A3A17A6-23E1-4270-8248-05A077BBBE8E}"/>
              </a:ext>
            </a:extLst>
          </p:cNvPr>
          <p:cNvGrpSpPr/>
          <p:nvPr/>
        </p:nvGrpSpPr>
        <p:grpSpPr>
          <a:xfrm>
            <a:off x="-24000" y="-6407659"/>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B20EA4BF-397A-42C8-9643-ACF8AAC413BC}"/>
              </a:ext>
            </a:extLst>
          </p:cNvPr>
          <p:cNvSpPr txBox="1"/>
          <p:nvPr/>
        </p:nvSpPr>
        <p:spPr>
          <a:xfrm>
            <a:off x="631065" y="882983"/>
            <a:ext cx="50742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4400" dirty="0" smtClean="0">
                <a:solidFill>
                  <a:prstClr val="black"/>
                </a:solidFill>
                <a:latin typeface="Keep on Truckin" panose="00000400000000000000" pitchFamily="2" charset="0"/>
              </a:rPr>
              <a:t>PENYEBAB</a:t>
            </a:r>
            <a:endParaRPr kumimoji="0" lang="id-ID" sz="4400" b="0" i="0" u="none" strike="noStrike" kern="1200" cap="none" spc="0" normalizeH="0" baseline="0" noProof="0" dirty="0">
              <a:ln>
                <a:noFill/>
              </a:ln>
              <a:solidFill>
                <a:prstClr val="black"/>
              </a:solidFill>
              <a:effectLst/>
              <a:uLnTx/>
              <a:uFillTx/>
              <a:latin typeface="Keep on Truckin" panose="00000400000000000000" pitchFamily="2" charset="0"/>
              <a:ea typeface="+mn-ea"/>
              <a:cs typeface="+mn-cs"/>
            </a:endParaRPr>
          </a:p>
        </p:txBody>
      </p:sp>
      <p:sp>
        <p:nvSpPr>
          <p:cNvPr id="4" name="TextBox 3">
            <a:extLst>
              <a:ext uri="{FF2B5EF4-FFF2-40B4-BE49-F238E27FC236}">
                <a16:creationId xmlns:a16="http://schemas.microsoft.com/office/drawing/2014/main" id="{B6B39BFB-F742-4E37-9450-379C67EEE5F4}"/>
              </a:ext>
            </a:extLst>
          </p:cNvPr>
          <p:cNvSpPr txBox="1"/>
          <p:nvPr/>
        </p:nvSpPr>
        <p:spPr>
          <a:xfrm>
            <a:off x="812121" y="1877647"/>
            <a:ext cx="832740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Penyebab terjadinya Aborsi pada kalangan Remaja</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antara lain :</a:t>
            </a:r>
            <a:endParaRPr kumimoji="0" lang="id-ID"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680779A-06B2-4715-9B74-E37742FC4878}"/>
              </a:ext>
            </a:extLst>
          </p:cNvPr>
          <p:cNvSpPr/>
          <p:nvPr/>
        </p:nvSpPr>
        <p:spPr>
          <a:xfrm>
            <a:off x="373487" y="1646825"/>
            <a:ext cx="4602337" cy="8768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6B39BFB-F742-4E37-9450-379C67EEE5F4}"/>
              </a:ext>
            </a:extLst>
          </p:cNvPr>
          <p:cNvSpPr txBox="1"/>
          <p:nvPr/>
        </p:nvSpPr>
        <p:spPr>
          <a:xfrm>
            <a:off x="989167" y="2567220"/>
            <a:ext cx="8327405" cy="3416320"/>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Faktor ekonomi</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2400" dirty="0" smtClean="0">
                <a:solidFill>
                  <a:prstClr val="black"/>
                </a:solidFill>
                <a:latin typeface="Calibri" panose="020F0502020204030204"/>
              </a:rPr>
              <a:t>Faktor sosial</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Takut membahayakan kesehatan</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2400" dirty="0" smtClean="0">
                <a:solidFill>
                  <a:prstClr val="black"/>
                </a:solidFill>
                <a:latin typeface="Calibri" panose="020F0502020204030204"/>
              </a:rPr>
              <a:t>Tidak menginginkan anak</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Dipaksa pasangan</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2400" dirty="0" smtClean="0">
                <a:solidFill>
                  <a:prstClr val="black"/>
                </a:solidFill>
                <a:latin typeface="Calibri" panose="020F0502020204030204"/>
              </a:rPr>
              <a:t>Belum siap menjadi orangtua</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Korban</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pemerkosaan</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2400" baseline="0" dirty="0" smtClean="0">
                <a:solidFill>
                  <a:prstClr val="black"/>
                </a:solidFill>
                <a:latin typeface="Calibri" panose="020F0502020204030204"/>
              </a:rPr>
              <a:t>Kurangnya rasa tanggung jawab</a:t>
            </a:r>
            <a:endPar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0402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750"/>
                                        <p:tgtEl>
                                          <p:spTgt spid="4"/>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24000" y="-6638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5996CB-E385-4A14-9556-C92B832CEB67}"/>
              </a:ext>
            </a:extLst>
          </p:cNvPr>
          <p:cNvSpPr/>
          <p:nvPr/>
        </p:nvSpPr>
        <p:spPr>
          <a:xfrm>
            <a:off x="24000" y="-20884"/>
            <a:ext cx="12192000" cy="6315927"/>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1" y="-66382"/>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24001" y="-123169"/>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89A2232A-4507-47B8-8B18-64B0991A8A18}"/>
              </a:ext>
            </a:extLst>
          </p:cNvPr>
          <p:cNvGrpSpPr/>
          <p:nvPr/>
        </p:nvGrpSpPr>
        <p:grpSpPr>
          <a:xfrm>
            <a:off x="24001" y="-123169"/>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24001" y="-20884"/>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0" y="-21486"/>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EDEAC4F-290F-49E2-A808-57C20F68E138}"/>
              </a:ext>
            </a:extLst>
          </p:cNvPr>
          <p:cNvGrpSpPr/>
          <p:nvPr/>
        </p:nvGrpSpPr>
        <p:grpSpPr>
          <a:xfrm>
            <a:off x="2598927" y="2569365"/>
            <a:ext cx="6911788" cy="1381742"/>
            <a:chOff x="2884393" y="1501993"/>
            <a:chExt cx="6911788" cy="1089212"/>
          </a:xfrm>
        </p:grpSpPr>
        <p:sp>
          <p:nvSpPr>
            <p:cNvPr id="12" name="Rectangle: Rounded Corners 11">
              <a:extLst>
                <a:ext uri="{FF2B5EF4-FFF2-40B4-BE49-F238E27FC236}">
                  <a16:creationId xmlns:a16="http://schemas.microsoft.com/office/drawing/2014/main" id="{BF132C40-B890-434D-A83C-F823F3EE6AF8}"/>
                </a:ext>
              </a:extLst>
            </p:cNvPr>
            <p:cNvSpPr/>
            <p:nvPr/>
          </p:nvSpPr>
          <p:spPr>
            <a:xfrm>
              <a:off x="2884393" y="1501993"/>
              <a:ext cx="6911788" cy="1089212"/>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F04A809-9CE2-426D-89AD-769BFB284A2D}"/>
                </a:ext>
              </a:extLst>
            </p:cNvPr>
            <p:cNvSpPr txBox="1"/>
            <p:nvPr/>
          </p:nvSpPr>
          <p:spPr>
            <a:xfrm>
              <a:off x="3173504" y="1501993"/>
              <a:ext cx="6333565" cy="10432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0" i="0" u="none" strike="noStrike" kern="1200" cap="none" spc="0" normalizeH="0" baseline="0" noProof="0" dirty="0" smtClean="0">
                  <a:ln>
                    <a:noFill/>
                  </a:ln>
                  <a:solidFill>
                    <a:srgbClr val="DEE2E6"/>
                  </a:solidFill>
                  <a:effectLst/>
                  <a:uLnTx/>
                  <a:uFillTx/>
                  <a:latin typeface="BubbleGum" panose="00000400000000000000" pitchFamily="2" charset="0"/>
                  <a:ea typeface="+mn-ea"/>
                  <a:cs typeface="+mn-cs"/>
                </a:rPr>
                <a:t>Resiko kesehatan aborsi bagi remaja</a:t>
              </a:r>
              <a:endParaRPr kumimoji="0" lang="id-ID" sz="4000" b="0" i="0" u="none" strike="noStrike" kern="1200" cap="none" spc="0" normalizeH="0" baseline="0" noProof="0" dirty="0">
                <a:ln>
                  <a:noFill/>
                </a:ln>
                <a:solidFill>
                  <a:srgbClr val="DEE2E6"/>
                </a:solidFill>
                <a:effectLst/>
                <a:uLnTx/>
                <a:uFillTx/>
                <a:latin typeface="BubbleGum" panose="00000400000000000000" pitchFamily="2" charset="0"/>
                <a:ea typeface="+mn-ea"/>
                <a:cs typeface="+mn-cs"/>
              </a:endParaRPr>
            </a:p>
          </p:txBody>
        </p:sp>
      </p:grpSp>
      <p:sp>
        <p:nvSpPr>
          <p:cNvPr id="14" name="Rectangle 13">
            <a:extLst>
              <a:ext uri="{FF2B5EF4-FFF2-40B4-BE49-F238E27FC236}">
                <a16:creationId xmlns:a16="http://schemas.microsoft.com/office/drawing/2014/main" id="{FEA79F24-5204-4530-9575-7E6FD55C2C81}"/>
              </a:ext>
            </a:extLst>
          </p:cNvPr>
          <p:cNvSpPr/>
          <p:nvPr/>
        </p:nvSpPr>
        <p:spPr>
          <a:xfrm>
            <a:off x="461681" y="226332"/>
            <a:ext cx="11268635" cy="587636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D5F1446D-EAC9-4D03-B5B4-428A1CE929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446194" y="1205785"/>
            <a:ext cx="1588395" cy="788830"/>
          </a:xfrm>
          <a:prstGeom prst="rect">
            <a:avLst/>
          </a:prstGeom>
        </p:spPr>
      </p:pic>
      <p:pic>
        <p:nvPicPr>
          <p:cNvPr id="32" name="Picture 31">
            <a:extLst>
              <a:ext uri="{FF2B5EF4-FFF2-40B4-BE49-F238E27FC236}">
                <a16:creationId xmlns:a16="http://schemas.microsoft.com/office/drawing/2014/main" id="{EF198146-D4B9-4511-B4D6-3CD3497BC5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2077792" y="3407533"/>
            <a:ext cx="2352540" cy="1229932"/>
          </a:xfrm>
          <a:prstGeom prst="rect">
            <a:avLst/>
          </a:prstGeom>
        </p:spPr>
      </p:pic>
    </p:spTree>
    <p:extLst>
      <p:ext uri="{BB962C8B-B14F-4D97-AF65-F5344CB8AC3E}">
        <p14:creationId xmlns:p14="http://schemas.microsoft.com/office/powerpoint/2010/main" val="39909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4</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sp>
        <p:nvSpPr>
          <p:cNvPr id="26" name="Rectangle 25">
            <a:extLst>
              <a:ext uri="{FF2B5EF4-FFF2-40B4-BE49-F238E27FC236}">
                <a16:creationId xmlns:a16="http://schemas.microsoft.com/office/drawing/2014/main" id="{985996CB-E385-4A14-9556-C92B832CEB67}"/>
              </a:ext>
            </a:extLst>
          </p:cNvPr>
          <p:cNvSpPr/>
          <p:nvPr/>
        </p:nvSpPr>
        <p:spPr>
          <a:xfrm>
            <a:off x="-1" y="-6362161"/>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B20EA4BF-397A-42C8-9643-ACF8AAC413BC}"/>
              </a:ext>
            </a:extLst>
          </p:cNvPr>
          <p:cNvSpPr txBox="1"/>
          <p:nvPr/>
        </p:nvSpPr>
        <p:spPr>
          <a:xfrm>
            <a:off x="631065" y="882983"/>
            <a:ext cx="50742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4400" noProof="0" dirty="0" smtClean="0">
                <a:solidFill>
                  <a:prstClr val="black"/>
                </a:solidFill>
                <a:latin typeface="Keep on Truckin" panose="00000400000000000000" pitchFamily="2" charset="0"/>
              </a:rPr>
              <a:t>RESIKO</a:t>
            </a:r>
            <a:endParaRPr kumimoji="0" lang="id-ID" sz="4400" b="0" i="0" u="none" strike="noStrike" kern="1200" cap="none" spc="0" normalizeH="0" baseline="0" noProof="0" dirty="0">
              <a:ln>
                <a:noFill/>
              </a:ln>
              <a:solidFill>
                <a:prstClr val="black"/>
              </a:solidFill>
              <a:effectLst/>
              <a:uLnTx/>
              <a:uFillTx/>
              <a:latin typeface="Keep on Truckin" panose="00000400000000000000" pitchFamily="2" charset="0"/>
              <a:ea typeface="+mn-ea"/>
              <a:cs typeface="+mn-cs"/>
            </a:endParaRPr>
          </a:p>
        </p:txBody>
      </p:sp>
      <p:sp>
        <p:nvSpPr>
          <p:cNvPr id="7" name="Rectangle 6">
            <a:extLst>
              <a:ext uri="{FF2B5EF4-FFF2-40B4-BE49-F238E27FC236}">
                <a16:creationId xmlns:a16="http://schemas.microsoft.com/office/drawing/2014/main" id="{A680779A-06B2-4715-9B74-E37742FC4878}"/>
              </a:ext>
            </a:extLst>
          </p:cNvPr>
          <p:cNvSpPr/>
          <p:nvPr/>
        </p:nvSpPr>
        <p:spPr>
          <a:xfrm>
            <a:off x="373487" y="1646825"/>
            <a:ext cx="4602337" cy="8768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6B39BFB-F742-4E37-9450-379C67EEE5F4}"/>
              </a:ext>
            </a:extLst>
          </p:cNvPr>
          <p:cNvSpPr txBox="1"/>
          <p:nvPr/>
        </p:nvSpPr>
        <p:spPr>
          <a:xfrm>
            <a:off x="989167" y="2159739"/>
            <a:ext cx="8327405" cy="415498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2400" dirty="0" smtClean="0">
                <a:solidFill>
                  <a:prstClr val="black"/>
                </a:solidFill>
                <a:latin typeface="Calibri" panose="020F0502020204030204"/>
              </a:rPr>
              <a:t>Resiko kesehatan dan keselamatan secara fisik</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Perdarahan hebat yang dapat</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menyebabkan kematian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d-ID" sz="2400" baseline="0" dirty="0" smtClean="0">
                <a:solidFill>
                  <a:prstClr val="black"/>
                </a:solidFill>
                <a:latin typeface="Calibri" panose="020F0502020204030204"/>
              </a:rPr>
              <a:t>Kematian</a:t>
            </a:r>
            <a:r>
              <a:rPr lang="id-ID" sz="2400" dirty="0" smtClean="0">
                <a:solidFill>
                  <a:prstClr val="black"/>
                </a:solidFill>
                <a:latin typeface="Calibri" panose="020F0502020204030204"/>
              </a:rPr>
              <a:t> secara tiba-tiba yang disebabkan karena proses pembiusan yang gagal</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Infeksi</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serius disekitar rahim juga rentan sekali menyebabkan kematian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d-ID" sz="2400" baseline="0" dirty="0" smtClean="0">
                <a:solidFill>
                  <a:prstClr val="black"/>
                </a:solidFill>
                <a:latin typeface="Calibri" panose="020F0502020204030204"/>
              </a:rPr>
              <a:t>Kerusakan leher</a:t>
            </a:r>
            <a:r>
              <a:rPr lang="id-ID" sz="2400" dirty="0" smtClean="0">
                <a:solidFill>
                  <a:prstClr val="black"/>
                </a:solidFill>
                <a:latin typeface="Calibri" panose="020F0502020204030204"/>
              </a:rPr>
              <a:t> rahim yang dapat menyebabkan cacat pada anak</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Infeksi</a:t>
            </a:r>
            <a:r>
              <a:rPr kumimoji="0" lang="id-ID" sz="2400" b="0" i="0" u="none" strike="noStrike" kern="1200" cap="none" spc="0" normalizeH="0" noProof="0" dirty="0" smtClean="0">
                <a:ln>
                  <a:noFill/>
                </a:ln>
                <a:solidFill>
                  <a:prstClr val="black"/>
                </a:solidFill>
                <a:effectLst/>
                <a:uLnTx/>
                <a:uFillTx/>
                <a:latin typeface="Calibri" panose="020F0502020204030204"/>
                <a:ea typeface="+mn-ea"/>
                <a:cs typeface="+mn-cs"/>
              </a:rPr>
              <a:t> pada rongga panggul, mandul, dan infeksi pada lapisan rahim</a:t>
            </a:r>
            <a:endParaRPr kumimoji="0" lang="id-ID"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7992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239</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Wingdings</vt:lpstr>
      <vt:lpstr>Calibri</vt:lpstr>
      <vt:lpstr>Calibri Light</vt:lpstr>
      <vt:lpstr>BubbleGum</vt:lpstr>
      <vt:lpstr>Keep on Truckin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7</dc:creator>
  <cp:lastModifiedBy>Admin</cp:lastModifiedBy>
  <cp:revision>52</cp:revision>
  <dcterms:created xsi:type="dcterms:W3CDTF">2022-01-31T13:27:02Z</dcterms:created>
  <dcterms:modified xsi:type="dcterms:W3CDTF">2024-08-01T09:56:01Z</dcterms:modified>
</cp:coreProperties>
</file>